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5"/>
  </p:sldMasterIdLst>
  <p:notesMasterIdLst>
    <p:notesMasterId r:id="rId38"/>
  </p:notesMasterIdLst>
  <p:sldIdLst>
    <p:sldId id="470" r:id="rId6"/>
    <p:sldId id="354" r:id="rId7"/>
    <p:sldId id="465" r:id="rId8"/>
    <p:sldId id="472" r:id="rId9"/>
    <p:sldId id="467" r:id="rId10"/>
    <p:sldId id="471" r:id="rId11"/>
    <p:sldId id="464" r:id="rId12"/>
    <p:sldId id="428" r:id="rId13"/>
    <p:sldId id="434" r:id="rId14"/>
    <p:sldId id="426" r:id="rId15"/>
    <p:sldId id="436" r:id="rId16"/>
    <p:sldId id="371" r:id="rId17"/>
    <p:sldId id="437" r:id="rId18"/>
    <p:sldId id="438" r:id="rId19"/>
    <p:sldId id="373" r:id="rId20"/>
    <p:sldId id="374" r:id="rId21"/>
    <p:sldId id="375" r:id="rId22"/>
    <p:sldId id="376" r:id="rId23"/>
    <p:sldId id="377" r:id="rId24"/>
    <p:sldId id="380" r:id="rId25"/>
    <p:sldId id="379" r:id="rId26"/>
    <p:sldId id="381" r:id="rId27"/>
    <p:sldId id="382" r:id="rId28"/>
    <p:sldId id="383" r:id="rId29"/>
    <p:sldId id="384" r:id="rId30"/>
    <p:sldId id="439" r:id="rId31"/>
    <p:sldId id="442" r:id="rId32"/>
    <p:sldId id="440" r:id="rId33"/>
    <p:sldId id="387" r:id="rId34"/>
    <p:sldId id="441" r:id="rId35"/>
    <p:sldId id="388" r:id="rId36"/>
    <p:sldId id="4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36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C2FC435-3445-49F2-BB06-199751073D05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6488355-F03F-4E06-B507-D1C332CDEB0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231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1399/02/01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شبنم امامیان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3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3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3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3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5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0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9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9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7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B50FC-50C0-4D00-AA51-151529D25B8A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BB1E3-9514-4894-8710-BA29D8FA3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887" y="1122362"/>
            <a:ext cx="9380113" cy="1775383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آشنایی با روش گرفتن شرح حال زن باردار و ثبت آن در فرم ها و دفاتر مربوطه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54818"/>
          </a:xfrm>
        </p:spPr>
        <p:txBody>
          <a:bodyPr>
            <a:normAutofit/>
          </a:bodyPr>
          <a:lstStyle/>
          <a:p>
            <a:r>
              <a:rPr lang="fa-IR" sz="3200" dirty="0" smtClean="0">
                <a:cs typeface="+mj-cs"/>
              </a:rPr>
              <a:t>بخش اول</a:t>
            </a:r>
          </a:p>
          <a:p>
            <a:r>
              <a:rPr lang="fa-IR" sz="3200" dirty="0" smtClean="0">
                <a:cs typeface="+mj-cs"/>
              </a:rPr>
              <a:t>مراقبت پیش از بارداری، گرفتن شرح حال از مادر باردار</a:t>
            </a:r>
            <a:endParaRPr lang="en-US" sz="3200" dirty="0">
              <a:cs typeface="+mj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6"/>
    </mc:Choice>
    <mc:Fallback xmlns="">
      <p:transition spd="slow" advTm="1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مراقبت های پیش از </a:t>
            </a:r>
            <a:r>
              <a:rPr lang="fa-IR" dirty="0" smtClean="0"/>
              <a:t>بارداری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b="1" dirty="0"/>
              <a:t>اقدامات پزشک و ماما در مرا قبت های پیش از بارداری شامل:</a:t>
            </a:r>
          </a:p>
          <a:p>
            <a:pPr marL="0" lvl="0" indent="0" algn="justLow">
              <a:buNone/>
            </a:pPr>
            <a:r>
              <a:rPr lang="fa-IR" dirty="0"/>
              <a:t>1- بررسی تاريخچه بارداری، وضعيت اجتماعی مادر و سابقه ابتلاء به بيماری</a:t>
            </a:r>
            <a:endParaRPr lang="en-US" dirty="0"/>
          </a:p>
          <a:p>
            <a:pPr marL="0" lvl="0" indent="0" algn="justLow">
              <a:buNone/>
            </a:pPr>
            <a:r>
              <a:rPr lang="fa-IR" dirty="0"/>
              <a:t>2- درخواست آزمايشات پيش از بارداری/ در صورت لزوم انجام پاپ اسمیر</a:t>
            </a:r>
            <a:endParaRPr lang="en-US" dirty="0"/>
          </a:p>
          <a:p>
            <a:pPr marL="0" lvl="0" indent="0" algn="justLow">
              <a:buNone/>
            </a:pPr>
            <a:r>
              <a:rPr lang="fa-IR" dirty="0"/>
              <a:t>3- انجام معاينات بالينی</a:t>
            </a:r>
          </a:p>
          <a:p>
            <a:pPr marL="0" lvl="0" indent="0" algn="justLow">
              <a:buNone/>
            </a:pPr>
            <a:r>
              <a:rPr lang="fa-IR" dirty="0"/>
              <a:t>4- ايمن‌سازی</a:t>
            </a:r>
            <a:endParaRPr lang="en-US" dirty="0"/>
          </a:p>
          <a:p>
            <a:pPr marL="0" lvl="0" indent="0" algn="justLow">
              <a:buNone/>
            </a:pPr>
            <a:r>
              <a:rPr lang="fa-IR" dirty="0"/>
              <a:t>5- توصيه به مصرف مکمل یدوفوليک حاوي </a:t>
            </a:r>
            <a:r>
              <a:rPr lang="fa-IR" b="1" dirty="0"/>
              <a:t>150 ميکروگرم يد </a:t>
            </a:r>
            <a:r>
              <a:rPr lang="fa-IR" b="1" dirty="0" smtClean="0"/>
              <a:t>و 500 ميکروگرم </a:t>
            </a:r>
            <a:r>
              <a:rPr lang="fa-IR" b="1" dirty="0"/>
              <a:t>اسيدفوليک</a:t>
            </a:r>
            <a:endParaRPr lang="en-US" b="1" dirty="0"/>
          </a:p>
          <a:p>
            <a:pPr marL="0" lvl="0" indent="0" algn="justLow">
              <a:buNone/>
            </a:pPr>
            <a:r>
              <a:rPr lang="fa-IR" dirty="0" smtClean="0"/>
              <a:t>6- بررسی سلامت روان </a:t>
            </a:r>
          </a:p>
          <a:p>
            <a:pPr marL="0" indent="0" algn="justLow">
              <a:buNone/>
            </a:pPr>
            <a:r>
              <a:rPr lang="fa-IR" dirty="0" smtClean="0"/>
              <a:t>7- </a:t>
            </a:r>
            <a:r>
              <a:rPr lang="fa-IR" dirty="0"/>
              <a:t>بررسی سلامت دهان ودندان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5"/>
    </mc:Choice>
    <mc:Fallback xmlns="">
      <p:transition spd="slow" advTm="4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مراقبت های دوران بارداری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>
              <a:buNone/>
            </a:pPr>
            <a:endParaRPr lang="fa-IR" dirty="0" smtClean="0"/>
          </a:p>
          <a:p>
            <a:pPr marL="0" indent="0" algn="justLow">
              <a:buNone/>
            </a:pPr>
            <a:endParaRPr lang="fa-IR" dirty="0"/>
          </a:p>
          <a:p>
            <a:pPr marL="0" indent="0" algn="justLow">
              <a:buNone/>
            </a:pPr>
            <a:r>
              <a:rPr lang="fa-IR" dirty="0" smtClean="0"/>
              <a:t>در </a:t>
            </a:r>
            <a:r>
              <a:rPr lang="fa-IR" dirty="0"/>
              <a:t>بارداری هر آنچه که برای مادر خطرساز باشد، در سلامت جنين و نوزاد نيز تاثير دارد. برای تامين و حفظ سلامت مادر، بايد مراقبت‌هاي لازم از او به عمل آيد.</a:t>
            </a:r>
          </a:p>
          <a:p>
            <a:endParaRPr lang="en-US" dirty="0"/>
          </a:p>
          <a:p>
            <a:endParaRPr lang="fa-IR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6"/>
    </mc:Choice>
    <mc:Fallback xmlns="">
      <p:transition spd="slow" advTm="3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اهمیت مراقبت های دوران بارداری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sz="3600" dirty="0"/>
              <a:t>انجام </a:t>
            </a:r>
            <a:r>
              <a:rPr lang="fa-IR" sz="3600" dirty="0" smtClean="0"/>
              <a:t>مراقبت‌های دوران بارداری:</a:t>
            </a:r>
            <a:endParaRPr lang="en-US" sz="3600" dirty="0"/>
          </a:p>
          <a:p>
            <a:pPr>
              <a:buNone/>
            </a:pPr>
            <a:r>
              <a:rPr lang="fa-IR" sz="3600" dirty="0"/>
              <a:t>- </a:t>
            </a:r>
            <a:r>
              <a:rPr lang="fa-IR" dirty="0"/>
              <a:t>خطرات و عوارض احتمالي دوران بارداري و زايمان را کم مي‌کند؛</a:t>
            </a:r>
            <a:endParaRPr lang="en-US" dirty="0"/>
          </a:p>
          <a:p>
            <a:pPr>
              <a:buNone/>
            </a:pPr>
            <a:r>
              <a:rPr lang="fa-IR" dirty="0"/>
              <a:t>- مادر را براي انجام زايمان طبيعي آماده مي‌نمايد؛</a:t>
            </a:r>
            <a:endParaRPr lang="en-US" dirty="0"/>
          </a:p>
          <a:p>
            <a:pPr>
              <a:buNone/>
            </a:pPr>
            <a:r>
              <a:rPr lang="fa-IR" dirty="0"/>
              <a:t>- با تامين شرايط مناسب‌تري براي رشد جنين، باعث کاهش برخي عوارض و مشکلات در نوزاد </a:t>
            </a:r>
            <a:r>
              <a:rPr lang="fa-IR" dirty="0" smtClean="0"/>
              <a:t>مي‌شود؛</a:t>
            </a:r>
            <a:endParaRPr lang="en-US" dirty="0"/>
          </a:p>
          <a:p>
            <a:pPr>
              <a:buNone/>
            </a:pPr>
            <a:r>
              <a:rPr lang="fa-IR" dirty="0"/>
              <a:t>- منجر به کاهش مرگ‌ومير مادر در اثر عوارض بارداري و زايمان شده و مرگ و مير نوزادان در حول و حوش زايمان را نيز کم مي‌کند.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9"/>
    </mc:Choice>
    <mc:Fallback xmlns="">
      <p:transition spd="slow" advTm="3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تعریف مراقبت های دوران بارداری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dirty="0"/>
              <a:t>مراقبت‌های دوران بارداری مجموعه اقداماتی است که طی يک سری معاينات دوره‌ای، ضمن آموزش مادر و اطرافيان وي ارائه می‌شود تا با تشخيص علائم خطر و ارجاع به موقع براي درمان و در نهايت با آماده کردن مادر براي زايمان از بروز عوارض بارداري و زايمان در مادر، جنين و نوزاد جلوگيري کرده و منجر به کاهش مرگ‌ومير آنان مي‌شود.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6"/>
    </mc:Choice>
    <mc:Fallback xmlns="">
      <p:transition spd="slow" advTm="3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/>
          <a:lstStyle/>
          <a:p>
            <a:pPr rtl="1"/>
            <a:r>
              <a:rPr lang="fa-IR" dirty="0" smtClean="0"/>
              <a:t>دفعات مراقبت های معمول دوران </a:t>
            </a:r>
            <a:r>
              <a:rPr lang="fa-IR" sz="4000" dirty="0" smtClean="0"/>
              <a:t>بارداری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8" y="1622737"/>
            <a:ext cx="10765971" cy="4816699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0000"/>
                </a:solidFill>
              </a:rPr>
              <a:t>مادر در طی دوران بارداری 8 نوبت ملاقات معمول دارد .</a:t>
            </a:r>
          </a:p>
          <a:p>
            <a:pPr marL="0" indent="0" algn="r" rtl="1">
              <a:buNone/>
            </a:pPr>
            <a:endParaRPr lang="fa-IR" dirty="0">
              <a:solidFill>
                <a:srgbClr val="000000"/>
              </a:solidFill>
            </a:endParaRP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اول: ملاقات در يکی از هفته‌های </a:t>
            </a:r>
            <a:r>
              <a:rPr lang="fa-IR" b="1" dirty="0" smtClean="0">
                <a:solidFill>
                  <a:srgbClr val="000000"/>
                </a:solidFill>
              </a:rPr>
              <a:t>6 تا 10</a:t>
            </a:r>
            <a:r>
              <a:rPr lang="fa-IR" dirty="0" smtClean="0">
                <a:solidFill>
                  <a:srgbClr val="000000"/>
                </a:solidFill>
              </a:rPr>
              <a:t> بارداری		</a:t>
            </a:r>
            <a:endParaRPr lang="en-US" dirty="0" smtClean="0">
              <a:solidFill>
                <a:srgbClr val="000000"/>
              </a:solidFill>
            </a:endParaRP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دوم: ملاقات در يکی از هفته‌های </a:t>
            </a:r>
            <a:r>
              <a:rPr lang="fa-IR" b="1" dirty="0" smtClean="0">
                <a:solidFill>
                  <a:srgbClr val="000000"/>
                </a:solidFill>
              </a:rPr>
              <a:t>16 تا 20</a:t>
            </a:r>
            <a:r>
              <a:rPr lang="fa-IR" dirty="0" smtClean="0">
                <a:solidFill>
                  <a:srgbClr val="000000"/>
                </a:solidFill>
              </a:rPr>
              <a:t> بارداری 	</a:t>
            </a:r>
            <a:r>
              <a:rPr lang="fa-IR" sz="3000" dirty="0" smtClean="0">
                <a:solidFill>
                  <a:srgbClr val="000000"/>
                </a:solidFill>
              </a:rPr>
              <a:t>	</a:t>
            </a: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altLang="en-US" sz="2000" b="1" dirty="0" smtClean="0">
                <a:cs typeface="B Yagut" panose="00000400000000000000" pitchFamily="2" charset="-78"/>
              </a:rPr>
              <a:t>نیمه اول بارداری = 20 هفته اول بارداری</a:t>
            </a: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altLang="en-US" sz="2000" b="1" dirty="0" smtClean="0">
                <a:cs typeface="B Yagut" panose="00000400000000000000" pitchFamily="2" charset="-78"/>
              </a:rPr>
              <a:t>نیمه دوم بارداری= 20 هفته دوم بارداری</a:t>
            </a:r>
          </a:p>
          <a:p>
            <a:pPr algn="r" rtl="1"/>
            <a:endParaRPr lang="fa-IR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2677731" y="2743200"/>
            <a:ext cx="800637" cy="1236372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Box 9"/>
          <p:cNvSpPr txBox="1"/>
          <p:nvPr/>
        </p:nvSpPr>
        <p:spPr>
          <a:xfrm>
            <a:off x="296214" y="2958319"/>
            <a:ext cx="27818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/>
              <a:t>2مراقبت در نیمه اول بارداری</a:t>
            </a:r>
            <a:endParaRPr lang="fa-IR" sz="2400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77"/>
    </mc:Choice>
    <mc:Fallback xmlns="">
      <p:transition spd="slow" advTm="4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/>
          <a:lstStyle/>
          <a:p>
            <a:pPr rtl="1"/>
            <a:r>
              <a:rPr lang="fa-IR" dirty="0" smtClean="0"/>
              <a:t>دفعات مراقبت های معمول دوران </a:t>
            </a:r>
            <a:r>
              <a:rPr lang="fa-IR" sz="4000" dirty="0" smtClean="0"/>
              <a:t>بارداری ادامه ...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8" y="1287887"/>
            <a:ext cx="10765971" cy="5151550"/>
          </a:xfrm>
        </p:spPr>
        <p:txBody>
          <a:bodyPr>
            <a:noAutofit/>
          </a:bodyPr>
          <a:lstStyle/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سوم: ملاقات در يکی از هفته‌های </a:t>
            </a:r>
            <a:r>
              <a:rPr lang="fa-IR" b="1" dirty="0" smtClean="0">
                <a:solidFill>
                  <a:srgbClr val="000000"/>
                </a:solidFill>
              </a:rPr>
              <a:t>24 تا 30</a:t>
            </a:r>
            <a:r>
              <a:rPr lang="fa-IR" dirty="0" smtClean="0">
                <a:solidFill>
                  <a:srgbClr val="000000"/>
                </a:solidFill>
              </a:rPr>
              <a:t> بارداری		</a:t>
            </a:r>
            <a:endParaRPr lang="en-US" dirty="0" smtClean="0">
              <a:solidFill>
                <a:srgbClr val="000000"/>
              </a:solidFill>
            </a:endParaRPr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چهارم: ملاقات در يکی از هفته‌های </a:t>
            </a:r>
            <a:r>
              <a:rPr lang="fa-IR" b="1" dirty="0" smtClean="0">
                <a:solidFill>
                  <a:srgbClr val="000000"/>
                </a:solidFill>
              </a:rPr>
              <a:t>31</a:t>
            </a:r>
            <a:r>
              <a:rPr lang="fa-IR" dirty="0" smtClean="0">
                <a:solidFill>
                  <a:srgbClr val="000000"/>
                </a:solidFill>
              </a:rPr>
              <a:t> </a:t>
            </a:r>
            <a:r>
              <a:rPr lang="fa-IR" b="1" dirty="0" smtClean="0">
                <a:solidFill>
                  <a:srgbClr val="000000"/>
                </a:solidFill>
              </a:rPr>
              <a:t>تا 34</a:t>
            </a:r>
            <a:r>
              <a:rPr lang="fa-IR" dirty="0" smtClean="0">
                <a:solidFill>
                  <a:srgbClr val="000000"/>
                </a:solidFill>
              </a:rPr>
              <a:t> بارداری</a:t>
            </a:r>
            <a:endParaRPr lang="en-US" dirty="0" smtClean="0">
              <a:solidFill>
                <a:srgbClr val="000000"/>
              </a:solidFill>
            </a:endParaRPr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پنجم: ملاقات در يکی از هفته‌های </a:t>
            </a:r>
            <a:r>
              <a:rPr lang="fa-IR" b="1" dirty="0" smtClean="0">
                <a:solidFill>
                  <a:srgbClr val="000000"/>
                </a:solidFill>
              </a:rPr>
              <a:t>35</a:t>
            </a:r>
            <a:r>
              <a:rPr lang="fa-IR" dirty="0" smtClean="0">
                <a:solidFill>
                  <a:srgbClr val="000000"/>
                </a:solidFill>
              </a:rPr>
              <a:t> </a:t>
            </a:r>
            <a:r>
              <a:rPr lang="fa-IR" b="1" dirty="0" smtClean="0">
                <a:solidFill>
                  <a:srgbClr val="000000"/>
                </a:solidFill>
              </a:rPr>
              <a:t>تا</a:t>
            </a:r>
            <a:r>
              <a:rPr lang="fa-IR" dirty="0" smtClean="0">
                <a:solidFill>
                  <a:srgbClr val="000000"/>
                </a:solidFill>
              </a:rPr>
              <a:t> </a:t>
            </a:r>
            <a:r>
              <a:rPr lang="fa-IR" b="1" dirty="0" smtClean="0">
                <a:solidFill>
                  <a:srgbClr val="000000"/>
                </a:solidFill>
              </a:rPr>
              <a:t>37</a:t>
            </a:r>
            <a:r>
              <a:rPr lang="fa-IR" dirty="0" smtClean="0">
                <a:solidFill>
                  <a:srgbClr val="000000"/>
                </a:solidFill>
              </a:rPr>
              <a:t> بارداری </a:t>
            </a:r>
            <a:endParaRPr lang="en-US" dirty="0" smtClean="0">
              <a:solidFill>
                <a:srgbClr val="000000"/>
              </a:solidFill>
            </a:endParaRPr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ششم: ملاقات در هفته </a:t>
            </a:r>
            <a:r>
              <a:rPr lang="fa-IR" b="1" dirty="0" smtClean="0">
                <a:solidFill>
                  <a:srgbClr val="000000"/>
                </a:solidFill>
              </a:rPr>
              <a:t>38</a:t>
            </a:r>
            <a:r>
              <a:rPr lang="fa-IR" dirty="0" smtClean="0">
                <a:solidFill>
                  <a:srgbClr val="000000"/>
                </a:solidFill>
              </a:rPr>
              <a:t> بارداری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هفتم: ملاقات در هفته </a:t>
            </a:r>
            <a:r>
              <a:rPr lang="fa-IR" b="1" dirty="0" smtClean="0">
                <a:solidFill>
                  <a:srgbClr val="000000"/>
                </a:solidFill>
              </a:rPr>
              <a:t>39</a:t>
            </a:r>
            <a:r>
              <a:rPr lang="fa-IR" dirty="0" smtClean="0">
                <a:solidFill>
                  <a:srgbClr val="000000"/>
                </a:solidFill>
              </a:rPr>
              <a:t> بارداری</a:t>
            </a:r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r>
              <a:rPr lang="fa-IR" dirty="0" smtClean="0">
                <a:solidFill>
                  <a:srgbClr val="000000"/>
                </a:solidFill>
              </a:rPr>
              <a:t>نوبت هشتم: ملاقات در هفته </a:t>
            </a:r>
            <a:r>
              <a:rPr lang="fa-IR" b="1" dirty="0" smtClean="0">
                <a:solidFill>
                  <a:srgbClr val="000000"/>
                </a:solidFill>
              </a:rPr>
              <a:t>40</a:t>
            </a:r>
            <a:r>
              <a:rPr lang="fa-IR" dirty="0" smtClean="0">
                <a:solidFill>
                  <a:srgbClr val="000000"/>
                </a:solidFill>
              </a:rPr>
              <a:t> بارداری</a:t>
            </a:r>
            <a:r>
              <a:rPr lang="fa-IR" sz="3000" dirty="0" smtClean="0">
                <a:solidFill>
                  <a:srgbClr val="000000"/>
                </a:solidFill>
              </a:rPr>
              <a:t>			</a:t>
            </a: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None/>
            </a:pPr>
            <a:endParaRPr lang="fa-IR" altLang="en-US" sz="2000" b="1" dirty="0" smtClean="0">
              <a:cs typeface="B Yagut" panose="00000400000000000000" pitchFamily="2" charset="-78"/>
            </a:endParaRPr>
          </a:p>
          <a:p>
            <a:pPr algn="r" rtl="1"/>
            <a:endParaRPr lang="fa-IR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2456214" y="1532586"/>
            <a:ext cx="1209664" cy="4275786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587827" y="3863662"/>
            <a:ext cx="21940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/>
              <a:t>6مراقبت در نیمه دوم بارداری</a:t>
            </a:r>
            <a:endParaRPr lang="fa-IR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8"/>
    </mc:Choice>
    <mc:Fallback xmlns="">
      <p:transition spd="slow" advTm="6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>
                <a:cs typeface="B Yagut" panose="00000400000000000000" pitchFamily="2" charset="-78"/>
              </a:rPr>
              <a:t>نحوه انجام مراقبتهای دوران بارداری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>
              <a:lnSpc>
                <a:spcPct val="100000"/>
              </a:lnSpc>
              <a:buNone/>
            </a:pPr>
            <a:r>
              <a:rPr lang="ar-SA" altLang="en-US" dirty="0">
                <a:solidFill>
                  <a:srgbClr val="000000"/>
                </a:solidFill>
              </a:rPr>
              <a:t>مراقبت دوران باردار</a:t>
            </a:r>
            <a:r>
              <a:rPr lang="fa-IR" altLang="en-US" dirty="0">
                <a:solidFill>
                  <a:srgbClr val="000000"/>
                </a:solidFill>
              </a:rPr>
              <a:t>ی</a:t>
            </a:r>
            <a:r>
              <a:rPr lang="ar-SA" altLang="en-US" dirty="0">
                <a:solidFill>
                  <a:srgbClr val="000000"/>
                </a:solidFill>
              </a:rPr>
              <a:t> به </a:t>
            </a:r>
            <a:r>
              <a:rPr lang="ar-SA" altLang="en-US" b="1" dirty="0">
                <a:solidFill>
                  <a:srgbClr val="000000"/>
                </a:solidFill>
              </a:rPr>
              <a:t>محض تشخيص</a:t>
            </a:r>
            <a:r>
              <a:rPr lang="fa-IR" altLang="en-US" b="1" dirty="0">
                <a:solidFill>
                  <a:srgbClr val="000000"/>
                </a:solidFill>
              </a:rPr>
              <a:t> و اطمینان از بارداری </a:t>
            </a:r>
            <a:r>
              <a:rPr lang="fa-IR" altLang="en-US" dirty="0">
                <a:solidFill>
                  <a:srgbClr val="000000"/>
                </a:solidFill>
              </a:rPr>
              <a:t>(مثبت شدن نتیجه آزمایش </a:t>
            </a:r>
            <a:r>
              <a:rPr lang="fa-IR" altLang="en-US" dirty="0" smtClean="0">
                <a:solidFill>
                  <a:srgbClr val="000000"/>
                </a:solidFill>
              </a:rPr>
              <a:t>بارداری) </a:t>
            </a:r>
            <a:r>
              <a:rPr lang="ar-SA" altLang="en-US" dirty="0">
                <a:solidFill>
                  <a:srgbClr val="000000"/>
                </a:solidFill>
              </a:rPr>
              <a:t>بايد شروع</a:t>
            </a:r>
            <a:r>
              <a:rPr lang="fa-IR" altLang="en-US" dirty="0">
                <a:solidFill>
                  <a:srgbClr val="000000"/>
                </a:solidFill>
              </a:rPr>
              <a:t> شود .</a:t>
            </a:r>
            <a:r>
              <a:rPr lang="fa-IR" dirty="0"/>
              <a:t> </a:t>
            </a:r>
          </a:p>
          <a:p>
            <a:pPr marL="0" indent="0" algn="justLow">
              <a:lnSpc>
                <a:spcPct val="100000"/>
              </a:lnSpc>
              <a:buNone/>
            </a:pPr>
            <a:r>
              <a:rPr lang="fa-IR" dirty="0"/>
              <a:t>در هر مرحله از بارداری برحسب سن </a:t>
            </a:r>
            <a:r>
              <a:rPr lang="fa-IR" dirty="0" smtClean="0"/>
              <a:t>بارداری مادر، </a:t>
            </a:r>
            <a:r>
              <a:rPr lang="fa-IR" dirty="0"/>
              <a:t>بايد مراقبت‌های مشخصی از وی به عمل آيد. </a:t>
            </a:r>
          </a:p>
          <a:p>
            <a:pPr marL="0" indent="0" algn="justLow">
              <a:lnSpc>
                <a:spcPct val="100000"/>
              </a:lnSpc>
              <a:buNone/>
            </a:pPr>
            <a:r>
              <a:rPr lang="fa-IR" dirty="0"/>
              <a:t>گرفتن شرح حال دقیق  یکی از اصلی ترین راه های  تشخیص تغییرات غیرطبیعی مادر و مداخله به موقع  و یا در صورت طبیعی بودن تغییرات </a:t>
            </a:r>
            <a:r>
              <a:rPr lang="fa-IR" dirty="0" smtClean="0"/>
              <a:t>کمک به </a:t>
            </a:r>
            <a:r>
              <a:rPr lang="fa-IR" dirty="0"/>
              <a:t>سپری شدن بارداری </a:t>
            </a:r>
            <a:r>
              <a:rPr lang="fa-IR" dirty="0" smtClean="0"/>
              <a:t>ایمن می کند و نهایتا" موجب کیفیت بهتر ارائه </a:t>
            </a:r>
            <a:r>
              <a:rPr lang="fa-IR" dirty="0"/>
              <a:t>خدمت </a:t>
            </a:r>
            <a:r>
              <a:rPr lang="fa-IR" dirty="0" smtClean="0"/>
              <a:t>در </a:t>
            </a:r>
            <a:r>
              <a:rPr lang="fa-IR" dirty="0"/>
              <a:t>مراقبت های بارداری می </a:t>
            </a:r>
            <a:r>
              <a:rPr lang="fa-IR" dirty="0" smtClean="0"/>
              <a:t>گردد.</a:t>
            </a:r>
            <a:endParaRPr lang="fa-IR" dirty="0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57"/>
    </mc:Choice>
    <mc:Fallback xmlns="">
      <p:transition spd="slow" advTm="5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>
                <a:cs typeface="B Yagut" panose="00000400000000000000" pitchFamily="2" charset="-78"/>
              </a:rPr>
              <a:t>نحوه انجام مراقبتهای دوران بارداری </a:t>
            </a:r>
            <a:r>
              <a:rPr lang="fa-IR" altLang="en-US" dirty="0" smtClean="0">
                <a:cs typeface="B Yagut" panose="00000400000000000000" pitchFamily="2" charset="-78"/>
              </a:rPr>
              <a:t>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a-IR" sz="3600" b="1" dirty="0" smtClean="0"/>
              <a:t>مواردی که در </a:t>
            </a:r>
            <a:r>
              <a:rPr lang="fa-IR" sz="3600" b="1" dirty="0"/>
              <a:t>برقراری ارتباط مناسب با </a:t>
            </a:r>
            <a:r>
              <a:rPr lang="fa-IR" sz="3600" b="1" dirty="0" smtClean="0"/>
              <a:t>مادرباید در نظر گرفت:</a:t>
            </a:r>
            <a:r>
              <a:rPr lang="fa-IR" sz="3600" dirty="0" smtClean="0"/>
              <a:t> </a:t>
            </a:r>
            <a:endParaRPr lang="fa-IR" sz="3600" dirty="0"/>
          </a:p>
          <a:p>
            <a:pPr marL="0" indent="0" algn="justLow">
              <a:buFontTx/>
              <a:buChar char="-"/>
            </a:pPr>
            <a:r>
              <a:rPr lang="fa-IR" dirty="0"/>
              <a:t> بارداری مادر را تبریک بگویید.</a:t>
            </a:r>
          </a:p>
          <a:p>
            <a:pPr marL="0" indent="0" algn="justLow">
              <a:buFontTx/>
              <a:buChar char="-"/>
            </a:pPr>
            <a:r>
              <a:rPr lang="fa-IR" dirty="0"/>
              <a:t> به مادر باردار و زوجش اطمینان دهید که اسرار آنها محرمانه می‌ماند.</a:t>
            </a:r>
            <a:endParaRPr lang="en-US" dirty="0"/>
          </a:p>
          <a:p>
            <a:pPr marL="0" indent="0" algn="justLow">
              <a:buNone/>
            </a:pPr>
            <a:r>
              <a:rPr lang="fa-IR" dirty="0"/>
              <a:t>- با دقت به صحبت‌ها و شکایت‌ها مادر باردار گوش کرده و یادآوری کنید که مشکل او را درک می‌کنید.</a:t>
            </a:r>
            <a:endParaRPr lang="en-US" dirty="0"/>
          </a:p>
          <a:p>
            <a:pPr marL="0" indent="0" algn="justLow">
              <a:buNone/>
            </a:pPr>
            <a:r>
              <a:rPr lang="fa-IR" dirty="0"/>
              <a:t>- نگرش احترام‌آمیز و صلح‌جویانه نسبت به مادر باردار و زوجش داشته</a:t>
            </a:r>
            <a:r>
              <a:rPr lang="en-US" dirty="0"/>
              <a:t> </a:t>
            </a:r>
            <a:r>
              <a:rPr lang="fa-IR" dirty="0"/>
              <a:t>باشید.</a:t>
            </a:r>
            <a:endParaRPr lang="en-US" dirty="0"/>
          </a:p>
          <a:p>
            <a:pPr marL="0" indent="0" algn="justLow">
              <a:buNone/>
            </a:pPr>
            <a:r>
              <a:rPr lang="fa-IR" dirty="0"/>
              <a:t>- از سرزنش کردن، ترحم و قضاوت نسبت به مادر باردار یا زوجش خودداری کنید. </a:t>
            </a:r>
            <a:r>
              <a:rPr lang="fa-IR" sz="2800" dirty="0"/>
              <a:t>(متهم نکنید، انگ نزنید، برخورد اهانت‌آمیز و یا جانب دارانه نداشته </a:t>
            </a:r>
            <a:r>
              <a:rPr lang="fa-IR" sz="2800" dirty="0" smtClean="0"/>
              <a:t>باشید.)</a:t>
            </a:r>
            <a:endParaRPr lang="en-US" sz="2800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3"/>
    </mc:Choice>
    <mc:Fallback xmlns="">
      <p:transition spd="slow" advTm="5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altLang="en-US" dirty="0">
                <a:cs typeface="B Yagut" panose="00000400000000000000" pitchFamily="2" charset="-78"/>
              </a:rPr>
              <a:t>ارزياب</a:t>
            </a:r>
            <a:r>
              <a:rPr lang="fa-IR" altLang="en-US" dirty="0">
                <a:cs typeface="B Yagut" panose="00000400000000000000" pitchFamily="2" charset="-78"/>
              </a:rPr>
              <a:t>ی</a:t>
            </a:r>
            <a:r>
              <a:rPr lang="ar-SA" altLang="en-US" dirty="0">
                <a:cs typeface="B Yagut" panose="00000400000000000000" pitchFamily="2" charset="-78"/>
              </a:rPr>
              <a:t> علائم خطر فور</a:t>
            </a:r>
            <a:r>
              <a:rPr lang="fa-IR" altLang="en-US" dirty="0">
                <a:cs typeface="B Yagut" panose="00000400000000000000" pitchFamily="2" charset="-78"/>
              </a:rPr>
              <a:t>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>
              <a:buNone/>
            </a:pPr>
            <a:r>
              <a:rPr lang="fa-IR" dirty="0">
                <a:cs typeface="B Yagut" panose="00000400000000000000" pitchFamily="2" charset="-78"/>
              </a:rPr>
              <a:t>در هر بار ملاقات، قبل از اقدام به مراقبت ابتدا بايد مادر را از نظر وجود علائم خطر فوری بررسی و ارزيابی کرد</a:t>
            </a:r>
            <a:r>
              <a:rPr lang="ar-SA" altLang="en-US" sz="3600" dirty="0">
                <a:cs typeface="B Yagut" panose="00000400000000000000" pitchFamily="2" charset="-78"/>
              </a:rPr>
              <a:t>.</a:t>
            </a:r>
            <a:r>
              <a:rPr lang="fa-IR" altLang="en-US" sz="3600" dirty="0">
                <a:solidFill>
                  <a:srgbClr val="00FFFF"/>
                </a:solidFill>
                <a:cs typeface="B Yagut" panose="00000400000000000000" pitchFamily="2" charset="-78"/>
              </a:rPr>
              <a:t> </a:t>
            </a:r>
          </a:p>
          <a:p>
            <a:pPr algn="justLow">
              <a:buNone/>
            </a:pPr>
            <a:r>
              <a:rPr lang="fa-IR" sz="3600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بدين منظور انجام اقدامات زير ضروری است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</a:p>
          <a:p>
            <a:pPr algn="justLow">
              <a:buNone/>
            </a:pP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1</a:t>
            </a:r>
            <a:r>
              <a:rPr lang="fa-IR" altLang="en-US" b="1" dirty="0">
                <a:solidFill>
                  <a:srgbClr val="000000"/>
                </a:solidFill>
                <a:cs typeface="B Yagut" panose="00000400000000000000" pitchFamily="2" charset="-78"/>
              </a:rPr>
              <a:t>-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 سوال در مورد خونريز</a:t>
            </a:r>
            <a:r>
              <a:rPr lang="fa-IR" altLang="en-US" dirty="0" smtClean="0">
                <a:solidFill>
                  <a:srgbClr val="000000"/>
                </a:solidFill>
                <a:cs typeface="B Yagut" panose="00000400000000000000" pitchFamily="2" charset="-78"/>
              </a:rPr>
              <a:t>ی</a:t>
            </a:r>
            <a:r>
              <a:rPr lang="ar-SA" altLang="en-US" dirty="0" smtClean="0">
                <a:solidFill>
                  <a:srgbClr val="000000"/>
                </a:solidFill>
                <a:cs typeface="B Yagut" panose="00000400000000000000" pitchFamily="2" charset="-78"/>
              </a:rPr>
              <a:t>/ 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تشنج قبل از مراجعه/ درد شديد يا حاد شكم</a:t>
            </a:r>
          </a:p>
          <a:p>
            <a:pPr lvl="0" algn="justLow">
              <a:lnSpc>
                <a:spcPct val="150000"/>
              </a:lnSpc>
              <a:buClr>
                <a:srgbClr val="00007D"/>
              </a:buClr>
              <a:buNone/>
            </a:pP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 2</a:t>
            </a:r>
            <a:r>
              <a:rPr lang="fa-IR" altLang="en-US" b="1" dirty="0">
                <a:solidFill>
                  <a:srgbClr val="000000"/>
                </a:solidFill>
                <a:cs typeface="B Yagut" panose="00000400000000000000" pitchFamily="2" charset="-78"/>
              </a:rPr>
              <a:t>-</a:t>
            </a: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 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بررسي مادر درحال </a:t>
            </a:r>
            <a:r>
              <a:rPr lang="ar-SA" altLang="en-US" dirty="0" smtClean="0">
                <a:solidFill>
                  <a:srgbClr val="000000"/>
                </a:solidFill>
                <a:cs typeface="B Yagut" panose="00000400000000000000" pitchFamily="2" charset="-78"/>
              </a:rPr>
              <a:t>تشنج/ 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اختلال هوشيار</a:t>
            </a: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ی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/ شوك</a:t>
            </a:r>
            <a:endParaRPr lang="fa-IR" altLang="en-US" dirty="0">
              <a:solidFill>
                <a:srgbClr val="000000"/>
              </a:solidFill>
              <a:cs typeface="B Yagut" panose="00000400000000000000" pitchFamily="2" charset="-78"/>
            </a:endParaRPr>
          </a:p>
          <a:p>
            <a:pPr lvl="0" algn="justLow">
              <a:lnSpc>
                <a:spcPct val="150000"/>
              </a:lnSpc>
              <a:buClr>
                <a:srgbClr val="00007D"/>
              </a:buClr>
              <a:buNone/>
            </a:pP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3</a:t>
            </a:r>
            <a:r>
              <a:rPr lang="fa-IR" altLang="en-US" b="1" dirty="0">
                <a:solidFill>
                  <a:srgbClr val="000000"/>
                </a:solidFill>
                <a:cs typeface="B Yagut" panose="00000400000000000000" pitchFamily="2" charset="-78"/>
              </a:rPr>
              <a:t>-</a:t>
            </a: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 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سوال در مورد پارگ</a:t>
            </a:r>
            <a:r>
              <a:rPr lang="fa-IR" altLang="en-US" dirty="0">
                <a:solidFill>
                  <a:srgbClr val="000000"/>
                </a:solidFill>
                <a:cs typeface="B Yagut" panose="00000400000000000000" pitchFamily="2" charset="-78"/>
              </a:rPr>
              <a:t>ی</a:t>
            </a:r>
            <a:r>
              <a:rPr lang="ar-SA" altLang="en-US" dirty="0">
                <a:solidFill>
                  <a:srgbClr val="000000"/>
                </a:solidFill>
                <a:cs typeface="B Yagut" panose="00000400000000000000" pitchFamily="2" charset="-78"/>
              </a:rPr>
              <a:t> كيسه آب</a:t>
            </a:r>
            <a:endParaRPr lang="fa-IR" altLang="en-US" dirty="0">
              <a:solidFill>
                <a:srgbClr val="000000"/>
              </a:solidFill>
              <a:cs typeface="B Yagut" panose="00000400000000000000" pitchFamily="2" charset="-78"/>
            </a:endParaRPr>
          </a:p>
          <a:p>
            <a:pPr>
              <a:buNone/>
            </a:pPr>
            <a:endParaRPr lang="en-US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56" name="Audio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09"/>
    </mc:Choice>
    <mc:Fallback xmlns="">
      <p:transition spd="slow" advTm="13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altLang="en-US" dirty="0"/>
              <a:t>تشكيل پرونده و گرفتن شرح </a:t>
            </a:r>
            <a:r>
              <a:rPr lang="ar-SA" altLang="en-US" dirty="0" smtClean="0"/>
              <a:t>حال</a:t>
            </a:r>
            <a:r>
              <a:rPr lang="fa-IR" altLang="en-US" dirty="0" smtClean="0"/>
              <a:t> مادر باردار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در ملاقات بار اول </a:t>
            </a:r>
            <a:r>
              <a:rPr lang="fa-IR" sz="12000" dirty="0" smtClean="0">
                <a:cs typeface="B Yagut" panose="00000400000000000000" pitchFamily="2" charset="-78"/>
              </a:rPr>
              <a:t>مادرباردار با </a:t>
            </a:r>
            <a:r>
              <a:rPr lang="fa-IR" sz="12000" dirty="0">
                <a:cs typeface="B Yagut" panose="00000400000000000000" pitchFamily="2" charset="-78"/>
              </a:rPr>
              <a:t>گرفتن شرح حال از مادر باردار و تکمیل بخش </a:t>
            </a:r>
            <a:r>
              <a:rPr lang="fa-IR" altLang="en-US" sz="12000" dirty="0">
                <a:cs typeface="B Yagut" panose="00000400000000000000" pitchFamily="2" charset="-78"/>
              </a:rPr>
              <a:t>شرح حال فرم مراقبت </a:t>
            </a:r>
            <a:r>
              <a:rPr lang="fa-IR" altLang="en-US" sz="12000" dirty="0" smtClean="0">
                <a:cs typeface="B Yagut" panose="00000400000000000000" pitchFamily="2" charset="-78"/>
              </a:rPr>
              <a:t>بارداری،</a:t>
            </a:r>
            <a:r>
              <a:rPr lang="fa-IR" sz="12000" dirty="0" smtClean="0">
                <a:cs typeface="B Yagut" panose="00000400000000000000" pitchFamily="2" charset="-78"/>
              </a:rPr>
              <a:t> </a:t>
            </a:r>
            <a:r>
              <a:rPr lang="fa-IR" sz="12000" dirty="0">
                <a:cs typeface="B Yagut" panose="00000400000000000000" pitchFamily="2" charset="-78"/>
              </a:rPr>
              <a:t>پرونده بارداری</a:t>
            </a:r>
            <a:r>
              <a:rPr lang="fa-IR" altLang="en-US" sz="12000" dirty="0" smtClean="0">
                <a:cs typeface="B Yagut" panose="00000400000000000000" pitchFamily="2" charset="-78"/>
              </a:rPr>
              <a:t> </a:t>
            </a:r>
            <a:r>
              <a:rPr lang="fa-IR" sz="12000" dirty="0">
                <a:cs typeface="B Yagut" panose="00000400000000000000" pitchFamily="2" charset="-78"/>
              </a:rPr>
              <a:t>تشکیل می گردد.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با گرفتن شرح حال اطلاعاتی در موارد زير بدست می آيد:</a:t>
            </a:r>
          </a:p>
          <a:p>
            <a:pPr algn="justLow">
              <a:lnSpc>
                <a:spcPct val="120000"/>
              </a:lnSpc>
              <a:buFontTx/>
              <a:buChar char="-"/>
            </a:pPr>
            <a:r>
              <a:rPr lang="fa-IR" sz="12000" dirty="0">
                <a:cs typeface="B Yagut" panose="00000400000000000000" pitchFamily="2" charset="-78"/>
              </a:rPr>
              <a:t>خصوصيات فردی				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-  وضعیت بارداری فعلی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- سوابق بارداری و زايمان های قبلی        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- سوابق رفتارهای پرخطر در خود و همسر</a:t>
            </a:r>
          </a:p>
          <a:p>
            <a:pPr algn="justLow">
              <a:lnSpc>
                <a:spcPct val="120000"/>
              </a:lnSpc>
              <a:buNone/>
            </a:pPr>
            <a:r>
              <a:rPr lang="fa-IR" sz="12000" dirty="0">
                <a:cs typeface="B Yagut" panose="00000400000000000000" pitchFamily="2" charset="-78"/>
              </a:rPr>
              <a:t>- تاريخچه پزشكی وسابقه بيماری های خانوادگی</a:t>
            </a:r>
            <a:r>
              <a:rPr lang="fa-IR" sz="10400" dirty="0">
                <a:cs typeface="B Yagut" panose="00000400000000000000" pitchFamily="2" charset="-78"/>
              </a:rPr>
              <a:t>(</a:t>
            </a:r>
            <a:r>
              <a:rPr lang="fa-IR" altLang="en-US" sz="10400" dirty="0">
                <a:cs typeface="B Yagut" panose="00000400000000000000" pitchFamily="2" charset="-78"/>
              </a:rPr>
              <a:t>ابتلاء به بیماری ها وناهنجاری ها)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9"/>
    </mc:Choice>
    <mc:Fallback xmlns="">
      <p:transition spd="slow" advTm="4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</a:t>
            </a:r>
            <a:r>
              <a:rPr lang="fa-IR" dirty="0" smtClean="0">
                <a:cs typeface="B Yagut" panose="00000400000000000000" pitchFamily="2" charset="-78"/>
              </a:rPr>
              <a:t>مدرس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000" dirty="0" smtClean="0">
                <a:cs typeface="B Yagut" panose="00000400000000000000" pitchFamily="2" charset="-78"/>
              </a:rPr>
              <a:t>شبنم امامیان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 </a:t>
            </a:r>
            <a:r>
              <a:rPr lang="fa-IR" sz="2000" dirty="0" smtClean="0">
                <a:cs typeface="B Yagut" panose="00000400000000000000" pitchFamily="2" charset="-78"/>
              </a:rPr>
              <a:t>مامایی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000" dirty="0" smtClean="0">
                <a:cs typeface="B Yagut" panose="00000400000000000000" pitchFamily="2" charset="-78"/>
              </a:rPr>
              <a:t>شهرستان مشهد </a:t>
            </a: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000" dirty="0" smtClean="0">
                <a:cs typeface="B Yagut" panose="00000400000000000000" pitchFamily="2" charset="-78"/>
              </a:rPr>
              <a:t>درمانی مشهد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dirty="0" smtClean="0">
                <a:cs typeface="B Yagut" panose="00000400000000000000" pitchFamily="2" charset="-78"/>
              </a:rPr>
              <a:t>مراقبت های ادغام یافته سلامت مادران</a:t>
            </a:r>
            <a:endParaRPr lang="fa-IR" sz="2000" dirty="0">
              <a:cs typeface="B Yagut" panose="00000400000000000000" pitchFamily="2" charset="-78"/>
            </a:endParaRPr>
          </a:p>
          <a:p>
            <a:pPr algn="r"/>
            <a:r>
              <a:rPr lang="fa-IR" sz="2000" dirty="0"/>
              <a:t>تاریخ آخرین بازنگری: </a:t>
            </a:r>
            <a:r>
              <a:rPr lang="fa-IR" sz="2000" dirty="0" smtClean="0">
                <a:cs typeface="B Yagut" panose="00000400000000000000" pitchFamily="2" charset="-78"/>
              </a:rPr>
              <a:t>11 تیر </a:t>
            </a:r>
            <a:r>
              <a:rPr lang="fa-IR" sz="2000" dirty="0">
                <a:cs typeface="B Yagut" panose="00000400000000000000" pitchFamily="2" charset="-78"/>
              </a:rPr>
              <a:t>1399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  <a:endParaRPr lang="fa-IR" sz="2000" dirty="0">
              <a:cs typeface="B Yagut" panose="00000400000000000000" pitchFamily="2" charset="-78"/>
            </a:endParaRPr>
          </a:p>
          <a:p>
            <a:r>
              <a:rPr lang="fa-IR" sz="2000" dirty="0">
                <a:cs typeface="B Yagut" panose="00000400000000000000" pitchFamily="2" charset="-78"/>
              </a:rPr>
              <a:t> نام فایل: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l">
              <a:buNone/>
            </a:pPr>
            <a:r>
              <a:rPr lang="en-US" sz="2000" dirty="0" smtClean="0"/>
              <a:t>Mc-1-ashenayi-ba-ravesh-grftan-shrhhal-zan-bardar-va-sabt-an-dr-formha-va-dftar-mrbote-edi 2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49" y="2539307"/>
            <a:ext cx="1282186" cy="10538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8"/>
    </mc:Choice>
    <mc:Fallback xmlns="">
      <p:transition spd="slow" advTm="3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altLang="en-US" sz="4000" dirty="0" smtClean="0"/>
              <a:t>خصوصیات فردی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229" y="1825625"/>
            <a:ext cx="5181600" cy="435133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endParaRPr lang="fa-IR" sz="9600" b="1" i="1" dirty="0" smtClean="0"/>
          </a:p>
          <a:p>
            <a:pPr>
              <a:lnSpc>
                <a:spcPct val="170000"/>
              </a:lnSpc>
            </a:pPr>
            <a:r>
              <a:rPr lang="fa-IR" sz="9600" b="1" i="1" dirty="0" smtClean="0"/>
              <a:t> </a:t>
            </a:r>
            <a:r>
              <a:rPr lang="fa-IR" sz="9800" b="1" dirty="0" smtClean="0"/>
              <a:t>تاریخ </a:t>
            </a:r>
            <a:r>
              <a:rPr lang="fa-IR" sz="9800" b="1" dirty="0"/>
              <a:t>آخرین زایمان</a:t>
            </a:r>
          </a:p>
          <a:p>
            <a:pPr>
              <a:lnSpc>
                <a:spcPct val="170000"/>
              </a:lnSpc>
            </a:pPr>
            <a:r>
              <a:rPr lang="fa-IR" sz="9800" b="1" dirty="0" smtClean="0"/>
              <a:t> تعداد سقط</a:t>
            </a:r>
            <a:endParaRPr lang="fa-IR" sz="9800" b="1" dirty="0"/>
          </a:p>
          <a:p>
            <a:pPr>
              <a:lnSpc>
                <a:spcPct val="170000"/>
              </a:lnSpc>
            </a:pPr>
            <a:r>
              <a:rPr lang="fa-IR" sz="9800" b="1" dirty="0" smtClean="0"/>
              <a:t> تعداد </a:t>
            </a:r>
            <a:r>
              <a:rPr lang="fa-IR" sz="9800" b="1" dirty="0"/>
              <a:t>فرزندان </a:t>
            </a:r>
            <a:r>
              <a:rPr lang="fa-IR" sz="9800" b="1" dirty="0" smtClean="0"/>
              <a:t>زنده</a:t>
            </a:r>
          </a:p>
          <a:p>
            <a:pPr>
              <a:lnSpc>
                <a:spcPct val="170000"/>
              </a:lnSpc>
            </a:pPr>
            <a:r>
              <a:rPr lang="fa-IR" sz="9800" b="1" dirty="0" smtClean="0"/>
              <a:t> تعداد </a:t>
            </a:r>
            <a:r>
              <a:rPr lang="fa-IR" sz="9800" b="1" dirty="0"/>
              <a:t>فرزندان </a:t>
            </a:r>
            <a:r>
              <a:rPr lang="fa-IR" sz="9800" b="1" dirty="0" smtClean="0"/>
              <a:t>مرده</a:t>
            </a:r>
            <a:endParaRPr lang="fa-IR" sz="9800" b="1" dirty="0"/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6552" y="1825625"/>
            <a:ext cx="5777248" cy="435133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fa-IR" sz="9800" b="1" u="sng" dirty="0">
                <a:cs typeface="B Yagut" panose="00000400000000000000" pitchFamily="2" charset="-78"/>
              </a:rPr>
              <a:t>بررسی خصوصيات فردی  مادر </a:t>
            </a:r>
            <a:r>
              <a:rPr lang="fa-IR" sz="9800" b="1" dirty="0">
                <a:cs typeface="B Yagut" panose="00000400000000000000" pitchFamily="2" charset="-78"/>
              </a:rPr>
              <a:t>شامل:</a:t>
            </a:r>
          </a:p>
          <a:p>
            <a:pPr>
              <a:lnSpc>
                <a:spcPct val="170000"/>
              </a:lnSpc>
            </a:pPr>
            <a:r>
              <a:rPr lang="fa-IR" sz="8000" b="1" i="1" dirty="0" smtClean="0"/>
              <a:t> </a:t>
            </a:r>
            <a:r>
              <a:rPr lang="fa-IR" sz="9800" b="1" dirty="0" smtClean="0"/>
              <a:t>سن</a:t>
            </a:r>
            <a:endParaRPr lang="fa-IR" sz="9800" b="1" dirty="0"/>
          </a:p>
          <a:p>
            <a:pPr>
              <a:lnSpc>
                <a:spcPct val="170000"/>
              </a:lnSpc>
            </a:pPr>
            <a:r>
              <a:rPr lang="fa-IR" sz="9800" b="1" dirty="0" smtClean="0"/>
              <a:t> تعداد بارداری</a:t>
            </a:r>
            <a:endParaRPr lang="fa-IR" sz="9800" b="1" dirty="0"/>
          </a:p>
          <a:p>
            <a:pPr>
              <a:lnSpc>
                <a:spcPct val="170000"/>
              </a:lnSpc>
            </a:pPr>
            <a:r>
              <a:rPr lang="fa-IR" sz="9800" b="1" dirty="0" smtClean="0"/>
              <a:t> تعداد زایمان</a:t>
            </a:r>
            <a:endParaRPr lang="fa-IR" sz="9800" b="1" dirty="0"/>
          </a:p>
          <a:p>
            <a:pPr>
              <a:lnSpc>
                <a:spcPct val="170000"/>
              </a:lnSpc>
            </a:pPr>
            <a:r>
              <a:rPr lang="fa-IR" sz="9800" b="1" dirty="0" smtClean="0"/>
              <a:t> نوع </a:t>
            </a:r>
            <a:r>
              <a:rPr lang="fa-IR" sz="9800" b="1" dirty="0"/>
              <a:t>زایمان </a:t>
            </a:r>
            <a:r>
              <a:rPr lang="fa-IR" sz="9800" b="1" dirty="0" smtClean="0"/>
              <a:t>آخر</a:t>
            </a:r>
            <a:endParaRPr lang="fa-IR" sz="9800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6"/>
    </mc:Choice>
    <mc:Fallback xmlns="">
      <p:transition spd="slow" advTm="7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/>
              <a:t>خصوصیات </a:t>
            </a:r>
            <a:r>
              <a:rPr lang="fa-IR" altLang="en-US" dirty="0" smtClean="0"/>
              <a:t>فردی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59603" cy="4351338"/>
          </a:xfrm>
        </p:spPr>
        <p:txBody>
          <a:bodyPr>
            <a:normAutofit fontScale="32500" lnSpcReduction="20000"/>
          </a:bodyPr>
          <a:lstStyle/>
          <a:p>
            <a:r>
              <a:rPr lang="fa-IR" sz="9800" b="1" dirty="0" smtClean="0"/>
              <a:t>شغل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a-IR" sz="9800" b="1" dirty="0" smtClean="0"/>
              <a:t>تعریف: </a:t>
            </a:r>
            <a:r>
              <a:rPr lang="fa-IR" sz="9800" dirty="0" smtClean="0"/>
              <a:t>هر </a:t>
            </a:r>
            <a:r>
              <a:rPr lang="fa-IR" sz="9800" dirty="0"/>
              <a:t>فعالیت فکری یا بدنی که به منظور کسب </a:t>
            </a:r>
            <a:r>
              <a:rPr lang="fa-IR" sz="9800" dirty="0" smtClean="0"/>
              <a:t>درآمد(نقدی</a:t>
            </a:r>
            <a:r>
              <a:rPr lang="fa-IR" sz="9800" dirty="0"/>
              <a:t>، </a:t>
            </a:r>
            <a:r>
              <a:rPr lang="fa-IR" sz="9800" dirty="0" smtClean="0"/>
              <a:t>غیرنقدی) صورت </a:t>
            </a:r>
            <a:r>
              <a:rPr lang="fa-IR" sz="9800" dirty="0"/>
              <a:t>گیرد.</a:t>
            </a:r>
            <a:endParaRPr lang="fa-IR" sz="9800" b="1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fa-IR" sz="9800" dirty="0"/>
              <a:t>شغل سخت و سنگین عبارتست </a:t>
            </a:r>
            <a:r>
              <a:rPr lang="fa-IR" sz="9800" dirty="0" smtClean="0"/>
              <a:t>از:</a:t>
            </a:r>
            <a:endParaRPr lang="fa-IR" sz="9800" dirty="0"/>
          </a:p>
          <a:p>
            <a:pPr lvl="0" algn="just">
              <a:lnSpc>
                <a:spcPct val="120000"/>
              </a:lnSpc>
              <a:buNone/>
            </a:pPr>
            <a:r>
              <a:rPr lang="fa-IR" sz="9800" dirty="0"/>
              <a:t>- کارهای ایستاده یا نشسته مداوم (مانند معلمان، فروشندگان، </a:t>
            </a:r>
            <a:r>
              <a:rPr lang="fa-IR" sz="9800" dirty="0" smtClean="0"/>
              <a:t>قالی‌بافان...) ؛</a:t>
            </a:r>
            <a:endParaRPr lang="en-US" sz="9800" dirty="0"/>
          </a:p>
          <a:p>
            <a:pPr lvl="0" algn="just">
              <a:lnSpc>
                <a:spcPct val="120000"/>
              </a:lnSpc>
              <a:buNone/>
            </a:pPr>
            <a:r>
              <a:rPr lang="fa-IR" sz="9800" dirty="0"/>
              <a:t>- بالا بودن حجم فعالیت جسمی بگونه‌ای که موجب افزایش ضربان قلب، عرق کردن زیاد و خستگی مفرط شود؛ </a:t>
            </a:r>
            <a:endParaRPr lang="en-US" sz="9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9"/>
    </mc:Choice>
    <mc:Fallback xmlns="">
      <p:transition spd="slow" advTm="3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/>
              <a:t>خصوصیات </a:t>
            </a:r>
            <a:r>
              <a:rPr lang="fa-IR" altLang="en-US" dirty="0" smtClean="0"/>
              <a:t>فردی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lvl="0" algn="just">
              <a:lnSpc>
                <a:spcPct val="120000"/>
              </a:lnSpc>
              <a:buNone/>
            </a:pPr>
            <a:r>
              <a:rPr lang="fa-IR" sz="9800" dirty="0" smtClean="0"/>
              <a:t>- </a:t>
            </a:r>
            <a:r>
              <a:rPr lang="fa-IR" sz="9800" dirty="0"/>
              <a:t>تماس با داروهای شیمی درمانی، اشعه ایکس، جیوه آلی و دیگر مواد شیمیایی؛</a:t>
            </a:r>
            <a:endParaRPr lang="en-US" sz="9800" dirty="0"/>
          </a:p>
          <a:p>
            <a:pPr lvl="0" algn="just">
              <a:lnSpc>
                <a:spcPct val="120000"/>
              </a:lnSpc>
              <a:buNone/>
            </a:pPr>
            <a:r>
              <a:rPr lang="fa-IR" sz="9800" dirty="0"/>
              <a:t>- مواد شیمیایی مضر برای رشد جنین مثل سرب، حلالهای شیمیایی، مواد شوینده و پاک کننده، حشره‌کشها و دود دمه‌های فلزات؛ </a:t>
            </a:r>
            <a:endParaRPr lang="en-US" sz="9800" dirty="0"/>
          </a:p>
          <a:p>
            <a:pPr lvl="0" algn="just">
              <a:lnSpc>
                <a:spcPct val="120000"/>
              </a:lnSpc>
              <a:buFontTx/>
              <a:buChar char="-"/>
            </a:pPr>
            <a:r>
              <a:rPr lang="fa-IR" sz="9800" dirty="0" smtClean="0"/>
              <a:t>کار </a:t>
            </a:r>
            <a:r>
              <a:rPr lang="fa-IR" sz="9800" dirty="0"/>
              <a:t>در محیطهای پر سروصدا، گرم و پراسترس روانی می‌تواند موجب افزایش فشارخون در زنان باردار گردد</a:t>
            </a:r>
            <a:r>
              <a:rPr lang="fa-IR" sz="9800" dirty="0" smtClean="0"/>
              <a:t>.</a:t>
            </a:r>
            <a:endParaRPr lang="en-US" sz="9800" dirty="0"/>
          </a:p>
          <a:p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5"/>
    </mc:Choice>
    <mc:Fallback xmlns="">
      <p:transition spd="slow" advTm="4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/>
              <a:t>خصوصیات </a:t>
            </a:r>
            <a:r>
              <a:rPr lang="fa-IR" altLang="en-US" dirty="0" smtClean="0"/>
              <a:t>فردی ادامه </a:t>
            </a:r>
            <a:r>
              <a:rPr lang="fa-IR" altLang="en-US" dirty="0"/>
              <a:t>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a-IR" b="1" dirty="0" smtClean="0"/>
              <a:t> تاریخ </a:t>
            </a:r>
            <a:r>
              <a:rPr lang="fa-IR" b="1" dirty="0"/>
              <a:t>اولین روز آخرین قاعدگی</a:t>
            </a:r>
          </a:p>
          <a:p>
            <a:pPr>
              <a:lnSpc>
                <a:spcPct val="120000"/>
              </a:lnSpc>
            </a:pPr>
            <a:r>
              <a:rPr lang="fa-IR" b="1" dirty="0" smtClean="0"/>
              <a:t> تاریخ </a:t>
            </a:r>
            <a:r>
              <a:rPr lang="fa-IR" b="1" dirty="0"/>
              <a:t>تقریبی زایمان</a:t>
            </a:r>
          </a:p>
          <a:p>
            <a:pPr>
              <a:lnSpc>
                <a:spcPct val="120000"/>
              </a:lnSpc>
            </a:pPr>
            <a:r>
              <a:rPr lang="fa-IR" b="1" dirty="0" smtClean="0"/>
              <a:t> تعیین </a:t>
            </a:r>
            <a:r>
              <a:rPr lang="fa-IR" b="1" dirty="0"/>
              <a:t>سن بارداری</a:t>
            </a:r>
          </a:p>
          <a:p>
            <a:pPr>
              <a:lnSpc>
                <a:spcPct val="120000"/>
              </a:lnSpc>
            </a:pPr>
            <a:r>
              <a:rPr lang="fa-IR" b="1" dirty="0" smtClean="0"/>
              <a:t> اندازه </a:t>
            </a:r>
            <a:r>
              <a:rPr lang="fa-IR" b="1" dirty="0"/>
              <a:t>گیری وزن </a:t>
            </a:r>
          </a:p>
          <a:p>
            <a:pPr>
              <a:lnSpc>
                <a:spcPct val="120000"/>
              </a:lnSpc>
            </a:pPr>
            <a:r>
              <a:rPr lang="fa-IR" b="1" dirty="0" smtClean="0"/>
              <a:t> اندازه </a:t>
            </a:r>
            <a:r>
              <a:rPr lang="fa-IR" b="1" dirty="0"/>
              <a:t>گیری قد</a:t>
            </a:r>
          </a:p>
          <a:p>
            <a:pPr>
              <a:lnSpc>
                <a:spcPct val="120000"/>
              </a:lnSpc>
            </a:pPr>
            <a:r>
              <a:rPr lang="fa-IR" b="1" dirty="0" smtClean="0"/>
              <a:t> تعیین </a:t>
            </a:r>
            <a:r>
              <a:rPr lang="fa-IR" b="1" dirty="0"/>
              <a:t>نمایه توده بدنی براساس وزن پیش از بارداری مادر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6"/>
    </mc:Choice>
    <mc:Fallback xmlns="">
      <p:transition spd="slow" advTm="3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وضعیت بارداری </a:t>
            </a:r>
            <a:r>
              <a:rPr lang="fa-IR" dirty="0" smtClean="0">
                <a:cs typeface="B Yagut" panose="00000400000000000000" pitchFamily="2" charset="-78"/>
              </a:rPr>
              <a:t>فعلی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i="1" dirty="0" smtClean="0">
                <a:cs typeface="B Yagut" panose="00000400000000000000" pitchFamily="2" charset="-78"/>
              </a:rPr>
              <a:t> حاملگی</a:t>
            </a: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نا خواسته / پیش بینی نشده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a-IR" sz="3500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احتمال حاملگی همزمان با روش </a:t>
            </a:r>
            <a:r>
              <a:rPr lang="ar-SA" dirty="0" smtClean="0">
                <a:cs typeface="B Yagut" panose="00000400000000000000" pitchFamily="2" charset="-78"/>
              </a:rPr>
              <a:t>پیشگیری</a:t>
            </a:r>
            <a:r>
              <a:rPr lang="fa-IR" dirty="0" smtClean="0">
                <a:cs typeface="B Yagut" panose="00000400000000000000" pitchFamily="2" charset="-78"/>
              </a:rPr>
              <a:t> (</a:t>
            </a:r>
            <a:r>
              <a:rPr lang="ar-SA" dirty="0" smtClean="0">
                <a:cs typeface="B Yagut" panose="00000400000000000000" pitchFamily="2" charset="-78"/>
              </a:rPr>
              <a:t>آیودی</a:t>
            </a:r>
            <a:r>
              <a:rPr lang="ar-SA" dirty="0">
                <a:cs typeface="B Yagut" panose="00000400000000000000" pitchFamily="2" charset="-78"/>
              </a:rPr>
              <a:t>، مصرف قرص</a:t>
            </a:r>
            <a:r>
              <a:rPr lang="fa-IR" dirty="0">
                <a:cs typeface="B Yagut" panose="00000400000000000000" pitchFamily="2" charset="-78"/>
              </a:rPr>
              <a:t>، </a:t>
            </a:r>
            <a:r>
              <a:rPr lang="ar-SA" dirty="0">
                <a:cs typeface="B Yagut" panose="00000400000000000000" pitchFamily="2" charset="-78"/>
              </a:rPr>
              <a:t>آمپول و یا پس از انجام </a:t>
            </a:r>
            <a:r>
              <a:rPr lang="en-US" dirty="0">
                <a:cs typeface="B Yagut" panose="00000400000000000000" pitchFamily="2" charset="-78"/>
              </a:rPr>
              <a:t>TL</a:t>
            </a:r>
            <a:r>
              <a:rPr lang="fa-IR" dirty="0">
                <a:cs typeface="B Yagut" panose="00000400000000000000" pitchFamily="2" charset="-78"/>
              </a:rPr>
              <a:t>)</a:t>
            </a:r>
            <a:r>
              <a:rPr lang="ar-SA" dirty="0">
                <a:cs typeface="B Yagut" panose="00000400000000000000" pitchFamily="2" charset="-78"/>
              </a:rPr>
              <a:t> را </a:t>
            </a:r>
            <a:r>
              <a:rPr lang="fa-IR" dirty="0">
                <a:cs typeface="B Yagut" panose="00000400000000000000" pitchFamily="2" charset="-78"/>
              </a:rPr>
              <a:t>بنا به گفته</a:t>
            </a:r>
            <a:r>
              <a:rPr lang="ar-SA" dirty="0">
                <a:cs typeface="B Yagut" panose="00000400000000000000" pitchFamily="2" charset="-78"/>
              </a:rPr>
              <a:t> مادر بررسی کنید</a:t>
            </a:r>
            <a:r>
              <a:rPr lang="ar-SA" dirty="0" smtClean="0">
                <a:cs typeface="B Yagut" panose="00000400000000000000" pitchFamily="2" charset="-78"/>
              </a:rPr>
              <a:t>.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(</a:t>
            </a:r>
            <a:r>
              <a:rPr lang="fa-IR" dirty="0">
                <a:cs typeface="B Yagut" panose="00000400000000000000" pitchFamily="2" charset="-78"/>
              </a:rPr>
              <a:t>آگاهی از </a:t>
            </a:r>
            <a:r>
              <a:rPr lang="fa-IR" dirty="0" smtClean="0">
                <a:cs typeface="B Yagut" panose="00000400000000000000" pitchFamily="2" charset="-78"/>
              </a:rPr>
              <a:t>نظر همسر </a:t>
            </a:r>
            <a:r>
              <a:rPr lang="fa-IR" dirty="0">
                <a:cs typeface="B Yagut" panose="00000400000000000000" pitchFamily="2" charset="-78"/>
              </a:rPr>
              <a:t>وی لازم نیست</a:t>
            </a:r>
            <a:r>
              <a:rPr lang="ar-SA" dirty="0">
                <a:cs typeface="B Yagut" panose="00000400000000000000" pitchFamily="2" charset="-78"/>
              </a:rPr>
              <a:t>)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ar-SA" dirty="0">
                <a:cs typeface="B Yagut" panose="00000400000000000000" pitchFamily="2" charset="-78"/>
              </a:rPr>
              <a:t> با توجه به اینکه احتمال دستكاري و اقدام به سقط غير بهداشتي در این گونه بارداری ها بیشتر است جهت حفظ سلامت این مادران، </a:t>
            </a:r>
            <a:r>
              <a:rPr lang="fa-IR" dirty="0">
                <a:cs typeface="B Yagut" panose="00000400000000000000" pitchFamily="2" charset="-78"/>
              </a:rPr>
              <a:t>آموزش آنها در مورد خطرات سقط غیر بهداشتی اهمیت زیادی دارد</a:t>
            </a:r>
            <a:r>
              <a:rPr lang="ar-SA" dirty="0">
                <a:cs typeface="B Yagut" panose="00000400000000000000" pitchFamily="2" charset="-78"/>
              </a:rPr>
              <a:t>. </a:t>
            </a:r>
            <a:endParaRPr lang="fa-IR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3"/>
    </mc:Choice>
    <mc:Fallback xmlns="">
      <p:transition spd="slow" advTm="5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وضعیت بارداری </a:t>
            </a:r>
            <a:r>
              <a:rPr lang="fa-IR" dirty="0" smtClean="0">
                <a:cs typeface="B Yagut" panose="00000400000000000000" pitchFamily="2" charset="-78"/>
              </a:rPr>
              <a:t>فعلی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fa-IR" b="1" dirty="0" smtClean="0">
              <a:cs typeface="B Yagut" panose="00000400000000000000" pitchFamily="2" charset="-78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dirty="0" smtClean="0">
                <a:cs typeface="B Yagut" panose="00000400000000000000" pitchFamily="2" charset="-78"/>
              </a:rPr>
              <a:t> چند </a:t>
            </a:r>
            <a:r>
              <a:rPr lang="fa-IR" b="1" dirty="0">
                <a:cs typeface="B Yagut" panose="00000400000000000000" pitchFamily="2" charset="-78"/>
              </a:rPr>
              <a:t>قلویی</a:t>
            </a:r>
            <a:r>
              <a:rPr lang="fa-IR" b="1" dirty="0" smtClean="0">
                <a:cs typeface="B Yagut" panose="00000400000000000000" pitchFamily="2" charset="-78"/>
              </a:rPr>
              <a:t>/ ارهاش منفی (</a:t>
            </a:r>
            <a:r>
              <a:rPr lang="fa-IR" sz="2000" b="1" dirty="0" smtClean="0">
                <a:cs typeface="B Yagut" panose="00000400000000000000" pitchFamily="2" charset="-78"/>
              </a:rPr>
              <a:t>ممکن است در ملاقات اول دسترسی به این اطلاعات نداشته باشیم</a:t>
            </a:r>
            <a:r>
              <a:rPr lang="fa-IR" b="1" dirty="0" smtClean="0">
                <a:cs typeface="B Yagut" panose="00000400000000000000" pitchFamily="2" charset="-78"/>
              </a:rPr>
              <a:t>)</a:t>
            </a:r>
            <a:endParaRPr lang="fa-IR" b="1" dirty="0">
              <a:cs typeface="B Yagut" panose="00000400000000000000" pitchFamily="2" charset="-78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بررسی </a:t>
            </a:r>
            <a:r>
              <a:rPr lang="ar-SA" b="1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اختلال ژنتیکی (مانند تالاسمی، فنیل کتونوری، ...) در خانم یا همسر و یا بستگان درجه یک</a:t>
            </a:r>
            <a:endParaRPr lang="fa-IR" b="1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6"/>
    </mc:Choice>
    <mc:Fallback xmlns="">
      <p:transition spd="slow" advTm="1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وضعیت بارداری </a:t>
            </a:r>
            <a:r>
              <a:rPr lang="fa-IR" dirty="0" smtClean="0">
                <a:cs typeface="B Yagut" panose="00000400000000000000" pitchFamily="2" charset="-78"/>
              </a:rPr>
              <a:t>فعلی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بررسی</a:t>
            </a:r>
            <a:r>
              <a:rPr lang="ar-SA" b="1" dirty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استعمال </a:t>
            </a:r>
            <a:r>
              <a:rPr lang="ar-SA" b="1" dirty="0">
                <a:cs typeface="B Yagut" panose="00000400000000000000" pitchFamily="2" charset="-78"/>
              </a:rPr>
              <a:t>سیگار یا سایر دخانیات </a:t>
            </a:r>
            <a:r>
              <a:rPr lang="ar-SA" sz="2800" i="1" dirty="0">
                <a:cs typeface="B Yagut" panose="00000400000000000000" pitchFamily="2" charset="-78"/>
              </a:rPr>
              <a:t>(قلیان، ناس</a:t>
            </a:r>
            <a:r>
              <a:rPr lang="fa-IR" sz="2800" i="1" dirty="0">
                <a:cs typeface="B Yagut" panose="00000400000000000000" pitchFamily="2" charset="-78"/>
              </a:rPr>
              <a:t> وغیره</a:t>
            </a:r>
            <a:r>
              <a:rPr lang="ar-SA" sz="2800" i="1" dirty="0">
                <a:cs typeface="B Yagut" panose="00000400000000000000" pitchFamily="2" charset="-78"/>
              </a:rPr>
              <a:t>)</a:t>
            </a:r>
            <a:endParaRPr lang="fa-IR" sz="2800" i="1" dirty="0">
              <a:cs typeface="B Yagut" panose="00000400000000000000" pitchFamily="2" charset="-78"/>
            </a:endParaRPr>
          </a:p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i="1" dirty="0" smtClean="0">
                <a:cs typeface="B Yagut" panose="00000400000000000000" pitchFamily="2" charset="-78"/>
              </a:rPr>
              <a:t> بررسی</a:t>
            </a: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مصرف </a:t>
            </a:r>
            <a:r>
              <a:rPr lang="ar-SA" b="1" dirty="0">
                <a:cs typeface="B Yagut" panose="00000400000000000000" pitchFamily="2" charset="-78"/>
              </a:rPr>
              <a:t>الکل </a:t>
            </a:r>
            <a:r>
              <a:rPr lang="ar-SA" sz="2800" i="1" dirty="0">
                <a:cs typeface="B Yagut" panose="00000400000000000000" pitchFamily="2" charset="-78"/>
              </a:rPr>
              <a:t>(آبجو، شراب، عَرَق</a:t>
            </a:r>
            <a:r>
              <a:rPr lang="fa-IR" sz="2800" i="1" dirty="0">
                <a:cs typeface="B Yagut" panose="00000400000000000000" pitchFamily="2" charset="-78"/>
              </a:rPr>
              <a:t> وغیره</a:t>
            </a:r>
            <a:r>
              <a:rPr lang="ar-SA" sz="2800" i="1" dirty="0">
                <a:cs typeface="B Yagut" panose="00000400000000000000" pitchFamily="2" charset="-78"/>
              </a:rPr>
              <a:t>) </a:t>
            </a:r>
            <a:endParaRPr lang="fa-IR" sz="2800" i="1" dirty="0">
              <a:cs typeface="B Yagut" panose="00000400000000000000" pitchFamily="2" charset="-78"/>
            </a:endParaRPr>
          </a:p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i="1" dirty="0" smtClean="0"/>
              <a:t> </a:t>
            </a:r>
            <a:r>
              <a:rPr lang="fa-IR" b="1" dirty="0" smtClean="0"/>
              <a:t>بررسی </a:t>
            </a:r>
            <a:r>
              <a:rPr lang="ar-SA" b="1" dirty="0"/>
              <a:t>مصرف داروهای مسکن </a:t>
            </a:r>
            <a:r>
              <a:rPr lang="ar-SA" b="1" dirty="0" smtClean="0"/>
              <a:t>اُپیوئیدی</a:t>
            </a:r>
            <a:r>
              <a:rPr lang="fa-IR" b="1" dirty="0" smtClean="0"/>
              <a:t> </a:t>
            </a:r>
            <a:r>
              <a:rPr lang="ar-SA" dirty="0" smtClean="0"/>
              <a:t>(</a:t>
            </a:r>
            <a:r>
              <a:rPr lang="ar-SA" dirty="0"/>
              <a:t>ترامادول</a:t>
            </a:r>
            <a:r>
              <a:rPr lang="ar-SA" sz="2800" i="1" dirty="0">
                <a:cs typeface="B Yagut" panose="00000400000000000000" pitchFamily="2" charset="-78"/>
              </a:rPr>
              <a:t>، کدئین، دیفنوکسیلات</a:t>
            </a:r>
            <a:r>
              <a:rPr lang="fa-IR" sz="2800" i="1" dirty="0">
                <a:cs typeface="B Yagut" panose="00000400000000000000" pitchFamily="2" charset="-78"/>
              </a:rPr>
              <a:t> وغیره</a:t>
            </a:r>
            <a:r>
              <a:rPr lang="ar-SA" sz="2800" i="1" dirty="0">
                <a:cs typeface="B Yagut" panose="00000400000000000000" pitchFamily="2" charset="-78"/>
              </a:rPr>
              <a:t>) </a:t>
            </a:r>
            <a:endParaRPr lang="fa-IR" sz="2800" i="1" dirty="0">
              <a:cs typeface="B Yagut" panose="00000400000000000000" pitchFamily="2" charset="-78"/>
            </a:endParaRPr>
          </a:p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dirty="0" smtClean="0">
                <a:cs typeface="B Yagut" panose="00000400000000000000" pitchFamily="2" charset="-78"/>
              </a:rPr>
              <a:t> بررسی </a:t>
            </a:r>
            <a:r>
              <a:rPr lang="fa-IR" b="1" dirty="0">
                <a:cs typeface="B Yagut" panose="00000400000000000000" pitchFamily="2" charset="-78"/>
              </a:rPr>
              <a:t>مصرف </a:t>
            </a:r>
            <a:r>
              <a:rPr lang="ar-SA" b="1" dirty="0">
                <a:cs typeface="B Yagut" panose="00000400000000000000" pitchFamily="2" charset="-78"/>
              </a:rPr>
              <a:t>داروهای آرام</a:t>
            </a:r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ar-SA" b="1" dirty="0">
                <a:cs typeface="B Yagut" panose="00000400000000000000" pitchFamily="2" charset="-78"/>
              </a:rPr>
              <a:t>بخش یا خواب</a:t>
            </a:r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ar-SA" b="1" dirty="0">
                <a:cs typeface="B Yagut" panose="00000400000000000000" pitchFamily="2" charset="-78"/>
              </a:rPr>
              <a:t>آو</a:t>
            </a:r>
            <a:r>
              <a:rPr lang="fa-IR" b="1" dirty="0">
                <a:cs typeface="B Yagut" panose="00000400000000000000" pitchFamily="2" charset="-78"/>
              </a:rPr>
              <a:t>ر </a:t>
            </a:r>
            <a:r>
              <a:rPr lang="ar-SA" sz="2800" dirty="0">
                <a:cs typeface="B Yagut" panose="00000400000000000000" pitchFamily="2" charset="-78"/>
              </a:rPr>
              <a:t>(دیازپام، آلپرازولام، کلونازپام،</a:t>
            </a:r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فنوباربیتال</a:t>
            </a:r>
            <a:r>
              <a:rPr lang="fa-IR" sz="2800" dirty="0">
                <a:cs typeface="B Yagut" panose="00000400000000000000" pitchFamily="2" charset="-78"/>
              </a:rPr>
              <a:t> و غیره</a:t>
            </a:r>
            <a:r>
              <a:rPr lang="ar-SA" sz="2800" dirty="0">
                <a:cs typeface="B Yagut" panose="00000400000000000000" pitchFamily="2" charset="-78"/>
              </a:rPr>
              <a:t>) </a:t>
            </a:r>
            <a:endParaRPr lang="fa-IR" sz="2800" dirty="0">
              <a:cs typeface="B Yagut" panose="00000400000000000000" pitchFamily="2" charset="-78"/>
            </a:endParaRPr>
          </a:p>
          <a:p>
            <a:pPr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a-IR" b="1" dirty="0" smtClean="0">
                <a:cs typeface="B Yagut" panose="00000400000000000000" pitchFamily="2" charset="-78"/>
              </a:rPr>
              <a:t> بررسی</a:t>
            </a:r>
            <a:r>
              <a:rPr lang="ar-SA" b="1" dirty="0" smtClean="0">
                <a:cs typeface="B Yagut" panose="00000400000000000000" pitchFamily="2" charset="-78"/>
              </a:rPr>
              <a:t> </a:t>
            </a:r>
            <a:r>
              <a:rPr lang="ar-SA" b="1" dirty="0">
                <a:cs typeface="B Yagut" panose="00000400000000000000" pitchFamily="2" charset="-78"/>
              </a:rPr>
              <a:t>مواد افیونی غیر قانونی </a:t>
            </a:r>
            <a:r>
              <a:rPr lang="ar-SA" sz="2800" dirty="0">
                <a:cs typeface="B Yagut" panose="00000400000000000000" pitchFamily="2" charset="-78"/>
              </a:rPr>
              <a:t>(تریاک، شیره، سوخته، هرویین، کراک هروئین</a:t>
            </a:r>
            <a:r>
              <a:rPr lang="fa-IR" sz="2800" dirty="0">
                <a:cs typeface="B Yagut" panose="00000400000000000000" pitchFamily="2" charset="-78"/>
              </a:rPr>
              <a:t> وغیره</a:t>
            </a:r>
            <a:r>
              <a:rPr lang="ar-SA" sz="2800" dirty="0">
                <a:cs typeface="B Yagut" panose="00000400000000000000" pitchFamily="2" charset="-78"/>
              </a:rPr>
              <a:t>)</a:t>
            </a:r>
            <a:r>
              <a:rPr lang="ar-SA" dirty="0">
                <a:cs typeface="B Yagut" panose="00000400000000000000" pitchFamily="2" charset="-78"/>
              </a:rPr>
              <a:t>، </a:t>
            </a:r>
            <a:r>
              <a:rPr lang="ar-SA" b="1" dirty="0">
                <a:cs typeface="B Yagut" panose="00000400000000000000" pitchFamily="2" charset="-78"/>
              </a:rPr>
              <a:t>حشیش </a:t>
            </a:r>
            <a:r>
              <a:rPr lang="ar-SA" sz="2800" dirty="0">
                <a:cs typeface="B Yagut" panose="00000400000000000000" pitchFamily="2" charset="-78"/>
              </a:rPr>
              <a:t>(سیگاری، گراس، بنگ</a:t>
            </a:r>
            <a:r>
              <a:rPr lang="fa-IR" sz="2800" dirty="0">
                <a:cs typeface="B Yagut" panose="00000400000000000000" pitchFamily="2" charset="-78"/>
              </a:rPr>
              <a:t> وغیره</a:t>
            </a:r>
            <a:r>
              <a:rPr lang="ar-SA" sz="2800" dirty="0">
                <a:cs typeface="B Yagut" panose="00000400000000000000" pitchFamily="2" charset="-78"/>
              </a:rPr>
              <a:t>) </a:t>
            </a:r>
            <a:r>
              <a:rPr lang="ar-SA" b="1" dirty="0">
                <a:cs typeface="B Yagut" panose="00000400000000000000" pitchFamily="2" charset="-78"/>
              </a:rPr>
              <a:t>ومحرک</a:t>
            </a:r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ar-SA" b="1" dirty="0">
                <a:cs typeface="B Yagut" panose="00000400000000000000" pitchFamily="2" charset="-78"/>
              </a:rPr>
              <a:t>های </a:t>
            </a:r>
            <a:r>
              <a:rPr lang="ar-SA" b="1" dirty="0" smtClean="0">
                <a:cs typeface="B Yagut" panose="00000400000000000000" pitchFamily="2" charset="-78"/>
              </a:rPr>
              <a:t>آمفتامینی</a:t>
            </a: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(</a:t>
            </a:r>
            <a:r>
              <a:rPr lang="ar-SA" sz="2800" dirty="0">
                <a:cs typeface="B Yagut" panose="00000400000000000000" pitchFamily="2" charset="-78"/>
              </a:rPr>
              <a:t>شیشه، اکستازی، اِکس، ریتالین</a:t>
            </a:r>
            <a:r>
              <a:rPr lang="fa-IR" sz="2800" dirty="0">
                <a:cs typeface="B Yagut" panose="00000400000000000000" pitchFamily="2" charset="-78"/>
              </a:rPr>
              <a:t> وغیره</a:t>
            </a:r>
            <a:r>
              <a:rPr lang="ar-SA" sz="2800" dirty="0">
                <a:cs typeface="B Yagut" panose="00000400000000000000" pitchFamily="2" charset="-78"/>
              </a:rPr>
              <a:t>)</a:t>
            </a:r>
            <a:r>
              <a:rPr lang="fa-IR" sz="2800" dirty="0">
                <a:cs typeface="B Yagut" panose="00000400000000000000" pitchFamily="2" charset="-78"/>
              </a:rPr>
              <a:t>    </a:t>
            </a:r>
            <a:r>
              <a:rPr lang="ar-SA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    نکته: </a:t>
            </a:r>
            <a:r>
              <a:rPr lang="ar-SA" dirty="0" smtClean="0">
                <a:cs typeface="B Yagut" panose="00000400000000000000" pitchFamily="2" charset="-78"/>
              </a:rPr>
              <a:t>در </a:t>
            </a:r>
            <a:r>
              <a:rPr lang="ar-SA" dirty="0">
                <a:cs typeface="B Yagut" panose="00000400000000000000" pitchFamily="2" charset="-78"/>
              </a:rPr>
              <a:t>صورت پاسخ مثبت بررسی کنید که آیا در سه ماه اخیر هم اتفاق افتاده است. </a:t>
            </a:r>
            <a:endParaRPr lang="fa-IR" dirty="0">
              <a:cs typeface="B Yagut" panose="00000400000000000000" pitchFamily="2" charset="-78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fa-IR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63"/>
    </mc:Choice>
    <mc:Fallback xmlns="">
      <p:transition spd="slow" advTm="11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altLang="en-US" sz="4000" dirty="0"/>
              <a:t>سوابق </a:t>
            </a:r>
            <a:r>
              <a:rPr lang="fa-IR" altLang="en-US" sz="4000" dirty="0"/>
              <a:t>بارداری </a:t>
            </a:r>
            <a:r>
              <a:rPr lang="ar-SA" altLang="en-US" sz="4000" dirty="0"/>
              <a:t>و</a:t>
            </a:r>
            <a:r>
              <a:rPr lang="fa-IR" altLang="en-US" sz="4000" dirty="0"/>
              <a:t> </a:t>
            </a:r>
            <a:r>
              <a:rPr lang="ar-SA" altLang="en-US" sz="4000" dirty="0"/>
              <a:t>زايمان</a:t>
            </a:r>
            <a:r>
              <a:rPr lang="fa-IR" altLang="en-US" sz="4000" dirty="0"/>
              <a:t> قبلی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dirty="0"/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پره اکلامپسی/  اکلامپسی</a:t>
            </a:r>
            <a:endParaRPr lang="fa-IR" altLang="en-US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دیابت بارداری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</a:t>
            </a:r>
            <a:r>
              <a:rPr lang="fa-IR" altLang="en-US" b="1" dirty="0" smtClean="0"/>
              <a:t>چند قلویی</a:t>
            </a:r>
            <a:endParaRPr lang="fa-IR" altLang="en-US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سزارین/ </a:t>
            </a:r>
            <a:r>
              <a:rPr lang="fa-IR" altLang="en-US" dirty="0" smtClean="0"/>
              <a:t>چندبار</a:t>
            </a:r>
            <a:endParaRPr lang="fa-IR" altLang="en-US" dirty="0"/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58"/>
    </mc:Choice>
    <mc:Fallback xmlns="">
      <p:transition spd="slow" advTm="108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altLang="en-US" sz="4000" dirty="0"/>
              <a:t>سوابق </a:t>
            </a:r>
            <a:r>
              <a:rPr lang="fa-IR" altLang="en-US" sz="4000" dirty="0"/>
              <a:t>بارداری </a:t>
            </a:r>
            <a:r>
              <a:rPr lang="ar-SA" altLang="en-US" sz="4000" dirty="0"/>
              <a:t>و</a:t>
            </a:r>
            <a:r>
              <a:rPr lang="fa-IR" altLang="en-US" sz="4000" dirty="0"/>
              <a:t> </a:t>
            </a:r>
            <a:r>
              <a:rPr lang="ar-SA" altLang="en-US" sz="4000" dirty="0"/>
              <a:t>زايمان</a:t>
            </a:r>
            <a:r>
              <a:rPr lang="fa-IR" altLang="en-US" sz="4000" dirty="0"/>
              <a:t> </a:t>
            </a:r>
            <a:r>
              <a:rPr lang="fa-IR" altLang="en-US" sz="4000" dirty="0" smtClean="0"/>
              <a:t>قبلی ادامه...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dirty="0"/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825625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</a:t>
            </a:r>
            <a:r>
              <a:rPr lang="fa-IR" altLang="en-US" b="1" dirty="0"/>
              <a:t>زایمان زودرس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زایمان دیررس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زایمان سخت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زایمان سریع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04"/>
    </mc:Choice>
    <mc:Fallback xmlns="">
      <p:transition spd="slow" advTm="4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090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altLang="en-US" sz="4000" dirty="0"/>
              <a:t>سوابق </a:t>
            </a:r>
            <a:r>
              <a:rPr lang="fa-IR" altLang="en-US" sz="4000" dirty="0"/>
              <a:t>بارداری </a:t>
            </a:r>
            <a:r>
              <a:rPr lang="ar-SA" altLang="en-US" sz="4000" dirty="0"/>
              <a:t>و</a:t>
            </a:r>
            <a:r>
              <a:rPr lang="fa-IR" altLang="en-US" sz="4000" dirty="0"/>
              <a:t> </a:t>
            </a:r>
            <a:r>
              <a:rPr lang="ar-SA" altLang="en-US" sz="4000" dirty="0"/>
              <a:t>زايمان</a:t>
            </a:r>
            <a:r>
              <a:rPr lang="fa-IR" altLang="en-US" sz="4000" dirty="0"/>
              <a:t> قبلی ادامه...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9887" y="1825625"/>
            <a:ext cx="5493913" cy="435133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</a:t>
            </a:r>
            <a:r>
              <a:rPr lang="fa-IR" altLang="en-US" b="1" dirty="0"/>
              <a:t>خونریزی پس از زایمان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جراحی </a:t>
            </a:r>
            <a:r>
              <a:rPr lang="fa-IR" altLang="en-US" b="1" dirty="0"/>
              <a:t>بر روی رحم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جداشدن </a:t>
            </a:r>
            <a:r>
              <a:rPr lang="fa-IR" altLang="en-US" b="1" dirty="0"/>
              <a:t>زودرس </a:t>
            </a:r>
            <a:r>
              <a:rPr lang="fa-IR" altLang="en-US" b="1" dirty="0" smtClean="0"/>
              <a:t>جفت (</a:t>
            </a:r>
            <a:r>
              <a:rPr lang="fa-IR" altLang="en-US" b="1" dirty="0"/>
              <a:t>دکلمان)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جفت </a:t>
            </a:r>
            <a:r>
              <a:rPr lang="fa-IR" altLang="en-US" b="1" dirty="0" smtClean="0"/>
              <a:t>سرراهی (</a:t>
            </a:r>
            <a:r>
              <a:rPr lang="fa-IR" altLang="en-US" b="1" dirty="0"/>
              <a:t>پلاسنتا پرویا</a:t>
            </a:r>
            <a:r>
              <a:rPr lang="fa-IR" altLang="en-US" sz="3500" b="1" dirty="0"/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altLang="en-US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3"/>
    </mc:Choice>
    <mc:Fallback xmlns="">
      <p:transition spd="slow" advTm="5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fa-IR" sz="4000" b="1">
                <a:cs typeface="B Yagut" panose="00000400000000000000" pitchFamily="2" charset="-78"/>
              </a:rPr>
              <a:t>اهداف </a:t>
            </a:r>
            <a:r>
              <a:rPr lang="fa-IR" sz="4000" b="1" smtClean="0">
                <a:cs typeface="B Yagut" panose="00000400000000000000" pitchFamily="2" charset="-78"/>
              </a:rPr>
              <a:t>آموزشی (بخش اول و دوم)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0085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a-IR" sz="5800" b="1" dirty="0">
                <a:cs typeface="B Yagut" panose="00000400000000000000" pitchFamily="2" charset="-78"/>
              </a:rPr>
              <a:t>انتظار می‌رود فراگیر پس از مطالعه این درس بتوانند</a:t>
            </a:r>
            <a:r>
              <a:rPr lang="fa-IR" sz="5800" b="1" dirty="0" smtClean="0">
                <a:cs typeface="B Yagut" panose="00000400000000000000" pitchFamily="2" charset="-78"/>
              </a:rPr>
              <a:t>:</a:t>
            </a:r>
            <a:endParaRPr lang="en-US" sz="5800" b="1" dirty="0">
              <a:cs typeface="B Yagut" panose="00000400000000000000" pitchFamily="2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a-IR" sz="5800" dirty="0"/>
              <a:t>هدف از مشاوره و ارائه مراقبت های پیش از بارداری را بیان </a:t>
            </a:r>
            <a:r>
              <a:rPr lang="fa-IR" sz="5800" dirty="0" smtClean="0"/>
              <a:t>کنند</a:t>
            </a:r>
            <a:r>
              <a:rPr lang="fa-IR" sz="58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5800" dirty="0"/>
              <a:t>وظایف بهورز در مراقبت های پیش از بارداری را توضیح </a:t>
            </a:r>
            <a:r>
              <a:rPr lang="fa-IR" sz="5800" dirty="0" smtClean="0"/>
              <a:t>دهند</a:t>
            </a:r>
            <a:r>
              <a:rPr lang="fa-IR" sz="5800" dirty="0"/>
              <a:t>.</a:t>
            </a:r>
          </a:p>
          <a:p>
            <a:pPr lvl="0">
              <a:lnSpc>
                <a:spcPct val="120000"/>
              </a:lnSpc>
              <a:buNone/>
            </a:pPr>
            <a:r>
              <a:rPr lang="fa-IR" sz="5800" dirty="0"/>
              <a:t>مراقبت‌هاي دوران بارداري را تعريف کرده و اهميت آن را بيان </a:t>
            </a:r>
            <a:r>
              <a:rPr lang="fa-IR" sz="5800" dirty="0" smtClean="0"/>
              <a:t>کنند</a:t>
            </a:r>
            <a:r>
              <a:rPr lang="fa-IR" sz="5800" dirty="0"/>
              <a:t>.</a:t>
            </a:r>
            <a:endParaRPr lang="en-US" sz="5800" dirty="0"/>
          </a:p>
          <a:p>
            <a:pPr lvl="0">
              <a:lnSpc>
                <a:spcPct val="120000"/>
              </a:lnSpc>
              <a:buNone/>
            </a:pPr>
            <a:r>
              <a:rPr lang="fa-IR" sz="5800" dirty="0"/>
              <a:t>دفعات مراقبت‌هاي معمول بارداري را </a:t>
            </a:r>
            <a:r>
              <a:rPr lang="fa-IR" sz="5800" dirty="0" smtClean="0"/>
              <a:t>برحسب هفته بیان کنند.</a:t>
            </a:r>
            <a:endParaRPr lang="en-US" sz="5800" dirty="0"/>
          </a:p>
          <a:p>
            <a:pPr lvl="0">
              <a:lnSpc>
                <a:spcPct val="120000"/>
              </a:lnSpc>
              <a:buNone/>
            </a:pPr>
            <a:r>
              <a:rPr lang="fa-IR" sz="5800" dirty="0"/>
              <a:t>ارزيابي علائم خطر فوری در بارداري را توضيح </a:t>
            </a:r>
            <a:r>
              <a:rPr lang="fa-IR" sz="5800" dirty="0" smtClean="0"/>
              <a:t>دهند</a:t>
            </a:r>
            <a:r>
              <a:rPr lang="fa-IR" sz="5800" dirty="0"/>
              <a:t>.</a:t>
            </a:r>
          </a:p>
          <a:p>
            <a:pPr lvl="0">
              <a:lnSpc>
                <a:spcPct val="120000"/>
              </a:lnSpc>
              <a:buNone/>
            </a:pPr>
            <a:r>
              <a:rPr lang="fa-IR" sz="5800" dirty="0"/>
              <a:t>نحوه گرفتن شرح حال اولیه فرم شروع مراقبت بارداری را توضیح </a:t>
            </a:r>
            <a:r>
              <a:rPr lang="fa-IR" sz="5800" dirty="0" smtClean="0"/>
              <a:t>دهند.</a:t>
            </a:r>
          </a:p>
          <a:p>
            <a:pPr lvl="0">
              <a:buNone/>
            </a:pPr>
            <a:endParaRPr lang="fa-IR" sz="4800" b="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sz="4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7"/>
    </mc:Choice>
    <mc:Fallback xmlns="">
      <p:transition spd="slow" advTm="3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altLang="en-US" sz="4000" dirty="0"/>
              <a:t>سوابق </a:t>
            </a:r>
            <a:r>
              <a:rPr lang="fa-IR" altLang="en-US" sz="4000" dirty="0"/>
              <a:t>بارداری </a:t>
            </a:r>
            <a:r>
              <a:rPr lang="ar-SA" altLang="en-US" sz="4000" dirty="0"/>
              <a:t>و</a:t>
            </a:r>
            <a:r>
              <a:rPr lang="fa-IR" altLang="en-US" sz="4000" dirty="0"/>
              <a:t> </a:t>
            </a:r>
            <a:r>
              <a:rPr lang="ar-SA" altLang="en-US" sz="4000" dirty="0"/>
              <a:t>زايمان</a:t>
            </a:r>
            <a:r>
              <a:rPr lang="fa-IR" altLang="en-US" sz="4000" dirty="0"/>
              <a:t> قبلی ادامه...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9887" y="1825625"/>
            <a:ext cx="5493913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مول </a:t>
            </a:r>
            <a:endParaRPr lang="fa-IR" altLang="en-US" b="1" dirty="0"/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حاملگی نابجا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تاخیر رشد داخل رحمی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سقط مکرر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altLang="en-US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2"/>
    </mc:Choice>
    <mc:Fallback xmlns="">
      <p:transition spd="slow" advTm="3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altLang="en-US" dirty="0" smtClean="0"/>
              <a:t>سوابق </a:t>
            </a:r>
            <a:r>
              <a:rPr lang="fa-IR" altLang="en-US" dirty="0"/>
              <a:t>بارداری </a:t>
            </a:r>
            <a:r>
              <a:rPr lang="ar-SA" altLang="en-US" dirty="0"/>
              <a:t>و</a:t>
            </a:r>
            <a:r>
              <a:rPr lang="fa-IR" altLang="en-US" dirty="0"/>
              <a:t> </a:t>
            </a:r>
            <a:r>
              <a:rPr lang="ar-SA" altLang="en-US" dirty="0"/>
              <a:t>زايمان</a:t>
            </a:r>
            <a:r>
              <a:rPr lang="fa-IR" altLang="en-US" dirty="0"/>
              <a:t> قبلی ادامه...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نوزاد </a:t>
            </a:r>
            <a:r>
              <a:rPr lang="fa-IR" altLang="en-US" b="1" dirty="0"/>
              <a:t>ناهنجار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مرگ نوزاد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/>
              <a:t> مرده زایی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نوزاد </a:t>
            </a:r>
            <a:r>
              <a:rPr lang="fa-IR" altLang="en-US" b="1" dirty="0"/>
              <a:t>با وزن کمتر از 2500 گرم </a:t>
            </a:r>
            <a:endParaRPr lang="fa-IR" altLang="en-US" b="1" dirty="0" smtClean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altLang="en-US" b="1" dirty="0" smtClean="0"/>
              <a:t> </a:t>
            </a:r>
            <a:r>
              <a:rPr lang="fa-IR" altLang="en-US" b="1" dirty="0"/>
              <a:t>نوزاد با وزن بیش از 4000 گرم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a-IR" altLang="en-US" dirty="0">
              <a:cs typeface="B Nazanin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5"/>
    </mc:Choice>
    <mc:Fallback xmlns="">
      <p:transition spd="slow" advTm="3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3600" y="1447801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</a:t>
            </a:r>
            <a:r>
              <a:rPr lang="fa-IR" b="1" dirty="0" smtClean="0">
                <a:cs typeface="B Yagut" panose="00000400000000000000" pitchFamily="2" charset="-78"/>
              </a:rPr>
              <a:t>کنید.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3200400"/>
            <a:ext cx="6400800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معاونت بهداشتی دانشگاه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علوم پزشکی و خدمات بهداشتی درمانی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مشهد واحد آموزش بهورزی 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2"/>
    </mc:Choice>
    <mc:Fallback xmlns="">
      <p:transition spd="slow" advTm="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اهداف </a:t>
            </a:r>
            <a:r>
              <a:rPr lang="fa-IR" b="1" dirty="0" smtClean="0">
                <a:cs typeface="B Yagut" panose="00000400000000000000" pitchFamily="2" charset="-78"/>
              </a:rPr>
              <a:t>آموزشی ادامه ...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/>
              <a:t>رفتارهای پرخطر در مادر و همسرش را توضیح </a:t>
            </a:r>
            <a:r>
              <a:rPr lang="fa-IR" dirty="0" smtClean="0"/>
              <a:t>دهند.</a:t>
            </a:r>
          </a:p>
          <a:p>
            <a:pPr marL="0" indent="0">
              <a:buNone/>
            </a:pPr>
            <a:r>
              <a:rPr lang="fa-IR" dirty="0" smtClean="0"/>
              <a:t>مراحل ارزیابی مادر باردار را نام ببرند.</a:t>
            </a:r>
          </a:p>
          <a:p>
            <a:pPr marL="0" indent="0">
              <a:buNone/>
            </a:pPr>
            <a:r>
              <a:rPr lang="fa-IR" dirty="0" smtClean="0"/>
              <a:t>عوارض بارداری در مادر باردار را بررسی نمایند.</a:t>
            </a:r>
          </a:p>
          <a:p>
            <a:pPr marL="0" indent="0">
              <a:buNone/>
            </a:pPr>
            <a:r>
              <a:rPr lang="fa-IR" dirty="0" smtClean="0"/>
              <a:t>نحوه کنترل حرکات جنین توسط مادر را توضیح دهند.</a:t>
            </a:r>
          </a:p>
          <a:p>
            <a:pPr marL="0" indent="0">
              <a:buNone/>
            </a:pPr>
            <a:r>
              <a:rPr lang="fa-IR" dirty="0" smtClean="0"/>
              <a:t>همسر آزاری را تعریف نموده و نحوه ارزیابی آن را توضیح دهند.</a:t>
            </a:r>
          </a:p>
          <a:p>
            <a:pPr marL="0" indent="0">
              <a:buNone/>
            </a:pPr>
            <a:r>
              <a:rPr lang="fa-IR" dirty="0" smtClean="0"/>
              <a:t>اهمیت انجام غربالگری سلامت روان را توضیح دهند.</a:t>
            </a:r>
          </a:p>
          <a:p>
            <a:pPr marL="0" indent="0">
              <a:buNone/>
            </a:pPr>
            <a:r>
              <a:rPr lang="fa-IR" dirty="0" smtClean="0"/>
              <a:t>نحوه انجام غربالگری </a:t>
            </a:r>
            <a:r>
              <a:rPr lang="fa-IR" dirty="0"/>
              <a:t>سلامت روان را توضیح </a:t>
            </a:r>
            <a:r>
              <a:rPr lang="fa-IR" dirty="0" smtClean="0"/>
              <a:t>دهند.</a:t>
            </a:r>
            <a:endParaRPr lang="fa-IR" dirty="0"/>
          </a:p>
          <a:p>
            <a:pPr marL="0" indent="0">
              <a:buNone/>
            </a:pPr>
            <a:endParaRPr lang="en-US" sz="48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4"/>
    </mc:Choice>
    <mc:Fallback xmlns="">
      <p:transition spd="slow" advTm="2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فهرست </a:t>
            </a:r>
            <a:r>
              <a:rPr lang="fa-IR" b="1" dirty="0" smtClean="0">
                <a:cs typeface="B Yagut" panose="00000400000000000000" pitchFamily="2" charset="-78"/>
              </a:rPr>
              <a:t>عناوین (بخش اول):</a:t>
            </a:r>
            <a:r>
              <a:rPr lang="fa-IR" b="1" dirty="0">
                <a:cs typeface="B Yagut" panose="00000400000000000000" pitchFamily="2" charset="-78"/>
              </a:rPr>
              <a:t/>
            </a:r>
            <a:br>
              <a:rPr lang="fa-IR" b="1" dirty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39403"/>
            <a:ext cx="10515600" cy="4710877"/>
          </a:xfrm>
        </p:spPr>
        <p:txBody>
          <a:bodyPr>
            <a:normAutofit/>
          </a:bodyPr>
          <a:lstStyle/>
          <a:p>
            <a:pPr algn="r" rtl="1"/>
            <a:r>
              <a:rPr lang="fa-IR" sz="3900" dirty="0"/>
              <a:t> </a:t>
            </a:r>
            <a:r>
              <a:rPr lang="fa-IR" sz="4000" b="0" dirty="0" smtClean="0"/>
              <a:t>مقدمه</a:t>
            </a:r>
          </a:p>
          <a:p>
            <a:r>
              <a:rPr lang="fa-IR" sz="4000" dirty="0" smtClean="0"/>
              <a:t> مراقبت پیش </a:t>
            </a:r>
            <a:r>
              <a:rPr lang="fa-IR" sz="4000" dirty="0"/>
              <a:t>از </a:t>
            </a:r>
            <a:r>
              <a:rPr lang="fa-IR" sz="4000" dirty="0" smtClean="0"/>
              <a:t>بارداری</a:t>
            </a:r>
          </a:p>
          <a:p>
            <a:r>
              <a:rPr lang="fa-IR" sz="4000" dirty="0" smtClean="0"/>
              <a:t> مراقبت </a:t>
            </a:r>
            <a:r>
              <a:rPr lang="fa-IR" sz="4000" dirty="0"/>
              <a:t>های دوران </a:t>
            </a:r>
            <a:r>
              <a:rPr lang="fa-IR" sz="4000" dirty="0" smtClean="0"/>
              <a:t>بارداری</a:t>
            </a:r>
            <a:endParaRPr lang="fa-IR" sz="4000" dirty="0"/>
          </a:p>
          <a:p>
            <a:r>
              <a:rPr lang="fa-IR" sz="4000" dirty="0" smtClean="0"/>
              <a:t> اهمیت مراقبت </a:t>
            </a:r>
            <a:r>
              <a:rPr lang="fa-IR" sz="4000" dirty="0"/>
              <a:t>های دوران </a:t>
            </a:r>
            <a:r>
              <a:rPr lang="fa-IR" sz="4000" dirty="0" smtClean="0"/>
              <a:t>بارداری</a:t>
            </a:r>
          </a:p>
          <a:p>
            <a:r>
              <a:rPr lang="fa-IR" sz="4000" dirty="0" smtClean="0"/>
              <a:t> تعریف مراقبت های دوران بارداری</a:t>
            </a:r>
          </a:p>
          <a:p>
            <a:r>
              <a:rPr lang="fa-IR" sz="4000" dirty="0" smtClean="0"/>
              <a:t> دفعات مراقبت معمول دوران بارداری</a:t>
            </a:r>
            <a:endParaRPr lang="fa-IR" sz="4000" dirty="0"/>
          </a:p>
          <a:p>
            <a:pPr marL="0" indent="0" algn="r" rtl="1">
              <a:buNone/>
            </a:pPr>
            <a:endParaRPr lang="fa-IR" sz="3200" b="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8"/>
    </mc:Choice>
    <mc:Fallback xmlns="">
      <p:transition spd="slow" advTm="2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فهرست </a:t>
            </a:r>
            <a:r>
              <a:rPr lang="fa-IR" b="1" dirty="0" smtClean="0">
                <a:cs typeface="B Yagut" panose="00000400000000000000" pitchFamily="2" charset="-78"/>
              </a:rPr>
              <a:t>عناوین (بخش اول):</a:t>
            </a:r>
            <a:r>
              <a:rPr lang="fa-IR" b="1" dirty="0">
                <a:cs typeface="B Yagut" panose="00000400000000000000" pitchFamily="2" charset="-78"/>
              </a:rPr>
              <a:t/>
            </a:r>
            <a:br>
              <a:rPr lang="fa-IR" b="1" dirty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944710"/>
            <a:ext cx="10515600" cy="410557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نحوه انجام </a:t>
            </a:r>
            <a:r>
              <a:rPr lang="fa-IR" sz="4000" dirty="0"/>
              <a:t>مراقبت های دوران بارداری</a:t>
            </a:r>
          </a:p>
          <a:p>
            <a:r>
              <a:rPr lang="fa-IR" sz="4000" dirty="0" smtClean="0"/>
              <a:t> ارزیابی </a:t>
            </a:r>
            <a:r>
              <a:rPr lang="fa-IR" sz="4000" dirty="0"/>
              <a:t>علایم خطر فوری</a:t>
            </a:r>
          </a:p>
          <a:p>
            <a:r>
              <a:rPr lang="fa-IR" sz="4000" dirty="0" smtClean="0"/>
              <a:t> تشکیل </a:t>
            </a:r>
            <a:r>
              <a:rPr lang="fa-IR" sz="4000" dirty="0"/>
              <a:t>پرونده و گرفتن شرح حال مادر </a:t>
            </a:r>
            <a:r>
              <a:rPr lang="fa-IR" sz="4000" dirty="0" smtClean="0"/>
              <a:t>باردار</a:t>
            </a:r>
          </a:p>
          <a:p>
            <a:r>
              <a:rPr lang="fa-IR" sz="4000" dirty="0" smtClean="0"/>
              <a:t> خصوصیات فردی</a:t>
            </a:r>
          </a:p>
          <a:p>
            <a:r>
              <a:rPr lang="fa-IR" sz="4000" dirty="0" smtClean="0"/>
              <a:t> وضعیت </a:t>
            </a:r>
            <a:r>
              <a:rPr lang="fa-IR" sz="4000" dirty="0"/>
              <a:t>بارداری فعلی</a:t>
            </a:r>
          </a:p>
          <a:p>
            <a:r>
              <a:rPr lang="fa-IR" sz="4000" dirty="0" smtClean="0"/>
              <a:t> سوابق </a:t>
            </a:r>
            <a:r>
              <a:rPr lang="fa-IR" sz="4000" dirty="0"/>
              <a:t>بارداری و زایمان قبلی</a:t>
            </a:r>
          </a:p>
          <a:p>
            <a:endParaRPr lang="fa-IR" sz="3500" dirty="0" smtClean="0"/>
          </a:p>
          <a:p>
            <a:pPr marL="0" indent="0" algn="r" rtl="1">
              <a:buNone/>
            </a:pPr>
            <a:endParaRPr lang="fa-IR" sz="3200" b="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9"/>
    </mc:Choice>
    <mc:Fallback xmlns="">
      <p:transition spd="slow" advTm="2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مقدمه: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Low">
              <a:lnSpc>
                <a:spcPct val="120000"/>
              </a:lnSpc>
              <a:buNone/>
            </a:pPr>
            <a:r>
              <a:rPr lang="fa-IR" sz="3800" dirty="0"/>
              <a:t>بارداری دوران بسيار حساس و پراهميتی </a:t>
            </a:r>
            <a:r>
              <a:rPr lang="fa-IR" sz="3800" dirty="0" smtClean="0"/>
              <a:t>است</a:t>
            </a:r>
            <a:r>
              <a:rPr lang="en-US" sz="3800" dirty="0" smtClean="0"/>
              <a:t> </a:t>
            </a:r>
            <a:r>
              <a:rPr lang="fa-IR" sz="3800" dirty="0" smtClean="0"/>
              <a:t>،  </a:t>
            </a:r>
            <a:r>
              <a:rPr lang="fa-IR" sz="3800" dirty="0"/>
              <a:t>کنترل و مراقبت منظم دراين دوران براي حفظ سلامت و پيشگيری از مشکلات مادر و جنين ضروری به نظر می‌رسد</a:t>
            </a:r>
            <a:r>
              <a:rPr lang="en-US" sz="3800" dirty="0"/>
              <a:t>.</a:t>
            </a:r>
            <a:r>
              <a:rPr lang="fa-IR" sz="3800" dirty="0"/>
              <a:t> با توجه به جايگاه مهم مادر در حفظ و سلامتی خانواده که در نهايت منجر به سلامت جامعه می‌گردد، اهميت مراقبت مادر در دوران بارداری دوچندان می‌شود</a:t>
            </a:r>
            <a:r>
              <a:rPr lang="fa-IR" sz="3800" dirty="0" smtClean="0"/>
              <a:t>.</a:t>
            </a:r>
          </a:p>
          <a:p>
            <a:pPr marL="0" indent="0" algn="justLow">
              <a:lnSpc>
                <a:spcPct val="120000"/>
              </a:lnSpc>
              <a:buNone/>
            </a:pPr>
            <a:r>
              <a:rPr lang="fa-IR" sz="3800" dirty="0"/>
              <a:t>هدف از اين مراقبت‌ها حفظ و بقاء سلامتی مادر و جنين و به انجام رساندن يک حاملگی سالم و بدون خطر و در نهايت انجام يک زايمان ايمن </a:t>
            </a:r>
            <a:r>
              <a:rPr lang="fa-IR" sz="3800" dirty="0" smtClean="0"/>
              <a:t>می‌باشد.</a:t>
            </a:r>
            <a:endParaRPr lang="fa-IR" sz="3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5"/>
    </mc:Choice>
    <mc:Fallback xmlns="">
      <p:transition spd="slow" advTm="3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12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مراقبت های پیش از بارداری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sz="3500" b="1" dirty="0"/>
              <a:t>اهمیت مراقبتهای پیش از بارداری</a:t>
            </a:r>
          </a:p>
          <a:p>
            <a:pPr algn="justLow">
              <a:lnSpc>
                <a:spcPct val="110000"/>
              </a:lnSpc>
              <a:buNone/>
            </a:pPr>
            <a:r>
              <a:rPr lang="fa-IR" dirty="0"/>
              <a:t> وضعيت مادر قبل از بارداری در سالم سپری شدن بارداری </a:t>
            </a:r>
            <a:r>
              <a:rPr lang="fa-IR" dirty="0" smtClean="0"/>
              <a:t>و </a:t>
            </a:r>
            <a:r>
              <a:rPr lang="fa-IR" dirty="0"/>
              <a:t>سلامت نوزاد تاثير بسزائی دارد. </a:t>
            </a:r>
            <a:r>
              <a:rPr lang="fa-IR" dirty="0" smtClean="0"/>
              <a:t>بسیاری </a:t>
            </a:r>
            <a:r>
              <a:rPr lang="fa-IR" dirty="0"/>
              <a:t>از بیماری ها می توانند بر روی </a:t>
            </a:r>
            <a:r>
              <a:rPr lang="fa-IR" dirty="0" smtClean="0"/>
              <a:t>سلامت مادر </a:t>
            </a:r>
            <a:r>
              <a:rPr lang="fa-IR" dirty="0"/>
              <a:t>و جنین در بارداری تاثیر </a:t>
            </a:r>
            <a:r>
              <a:rPr lang="fa-IR" dirty="0" smtClean="0"/>
              <a:t>بگذارد.</a:t>
            </a:r>
          </a:p>
          <a:p>
            <a:pPr algn="justLow">
              <a:lnSpc>
                <a:spcPct val="110000"/>
              </a:lnSpc>
              <a:buNone/>
            </a:pPr>
            <a:r>
              <a:rPr lang="fa-IR" dirty="0" smtClean="0"/>
              <a:t>  </a:t>
            </a:r>
            <a:r>
              <a:rPr lang="fa-IR" dirty="0"/>
              <a:t>مراقبت های پیش از بارداری به منظور تشخیص، کنترل و درمان بیماری انجام می شود تا مادر بارداری و زايمان ايمن داشته باشد.</a:t>
            </a:r>
            <a:endParaRPr lang="en-US" dirty="0"/>
          </a:p>
          <a:p>
            <a:pPr algn="just">
              <a:lnSpc>
                <a:spcPct val="150000"/>
              </a:lnSpc>
              <a:buNone/>
            </a:pPr>
            <a:r>
              <a:rPr lang="fa-IR" b="1" dirty="0"/>
              <a:t>مدت اعتبار </a:t>
            </a:r>
            <a:r>
              <a:rPr lang="fa-IR" b="1" dirty="0" smtClean="0"/>
              <a:t>فرم </a:t>
            </a:r>
            <a:r>
              <a:rPr lang="fa-IR" b="1" dirty="0"/>
              <a:t>مراقبت </a:t>
            </a:r>
            <a:r>
              <a:rPr lang="fa-IR" b="1" dirty="0" smtClean="0"/>
              <a:t>پیش از بارداری يک </a:t>
            </a:r>
            <a:r>
              <a:rPr lang="fa-IR" b="1" dirty="0"/>
              <a:t>سال مي‌باشد</a:t>
            </a:r>
            <a:r>
              <a:rPr lang="fa-IR" dirty="0"/>
              <a:t>.</a:t>
            </a:r>
            <a:endParaRPr lang="en-US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9"/>
    </mc:Choice>
    <mc:Fallback xmlns="">
      <p:transition spd="slow" advTm="5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مراقبت های پیش از </a:t>
            </a:r>
            <a:r>
              <a:rPr lang="fa-IR" dirty="0" smtClean="0"/>
              <a:t>بارداری ادامه ...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-114300" algn="just">
              <a:lnSpc>
                <a:spcPct val="100000"/>
              </a:lnSpc>
              <a:buNone/>
            </a:pPr>
            <a:r>
              <a:rPr lang="fa-IR" b="1" dirty="0" smtClean="0"/>
              <a:t>اقدامات بهورز در مراقبت </a:t>
            </a:r>
            <a:r>
              <a:rPr lang="fa-IR" b="1" dirty="0"/>
              <a:t>های پیش از بارداری شامل</a:t>
            </a:r>
            <a:r>
              <a:rPr lang="fa-IR" b="1" dirty="0" smtClean="0"/>
              <a:t>:</a:t>
            </a:r>
            <a:r>
              <a:rPr lang="fa-IR" dirty="0">
                <a:cs typeface="B Nazanin" pitchFamily="2" charset="-78"/>
              </a:rPr>
              <a:t> </a:t>
            </a:r>
            <a:endParaRPr lang="fa-IR" dirty="0" smtClean="0">
              <a:cs typeface="B Nazanin" pitchFamily="2" charset="-78"/>
            </a:endParaRPr>
          </a:p>
          <a:p>
            <a:pPr marL="114300" indent="-114300" algn="justLow">
              <a:lnSpc>
                <a:spcPct val="100000"/>
              </a:lnSpc>
              <a:buNone/>
            </a:pPr>
            <a:r>
              <a:rPr lang="fa-IR" dirty="0" smtClean="0"/>
              <a:t>1- شناسایی افرادی که تمایل بارداری دارند.</a:t>
            </a:r>
            <a:endParaRPr lang="en-US" dirty="0"/>
          </a:p>
          <a:p>
            <a:pPr marL="0" lvl="0" indent="0" algn="justLow">
              <a:lnSpc>
                <a:spcPct val="100000"/>
              </a:lnSpc>
              <a:buNone/>
            </a:pPr>
            <a:r>
              <a:rPr lang="fa-IR" dirty="0" smtClean="0"/>
              <a:t>2- افرادی که تمایل بارداری دارند به اهمیت انجام </a:t>
            </a:r>
            <a:r>
              <a:rPr lang="fa-IR" dirty="0"/>
              <a:t>مراقبت </a:t>
            </a:r>
            <a:r>
              <a:rPr lang="fa-IR" dirty="0" smtClean="0"/>
              <a:t>ها آگاه نمایند. </a:t>
            </a:r>
          </a:p>
          <a:p>
            <a:pPr marL="0" lvl="0" indent="0" algn="justLow">
              <a:lnSpc>
                <a:spcPct val="100000"/>
              </a:lnSpc>
              <a:buNone/>
            </a:pPr>
            <a:r>
              <a:rPr lang="fa-IR" dirty="0" smtClean="0"/>
              <a:t>3-</a:t>
            </a:r>
            <a:r>
              <a:rPr lang="fa-IR" dirty="0"/>
              <a:t> </a:t>
            </a:r>
            <a:r>
              <a:rPr lang="fa-IR" dirty="0" smtClean="0"/>
              <a:t>افرادی که تمایل به بارداری دارند برای انجام مراقبت های پیش از بارداری نزد ماما </a:t>
            </a:r>
            <a:r>
              <a:rPr lang="fa-IR" dirty="0"/>
              <a:t>یا </a:t>
            </a:r>
            <a:r>
              <a:rPr lang="fa-IR" dirty="0" smtClean="0"/>
              <a:t>پزشک ارجاع غیر فوری نمایند.</a:t>
            </a:r>
            <a:endParaRPr lang="en-US" dirty="0"/>
          </a:p>
          <a:p>
            <a:pPr marL="0" lvl="0" indent="0" algn="justLow">
              <a:lnSpc>
                <a:spcPct val="100000"/>
              </a:lnSpc>
              <a:buNone/>
            </a:pPr>
            <a:r>
              <a:rPr lang="fa-IR" dirty="0"/>
              <a:t>3- </a:t>
            </a:r>
            <a:r>
              <a:rPr lang="fa-IR" dirty="0" smtClean="0"/>
              <a:t>انجام مراقبت ها و اقدامات مورد نیاز </a:t>
            </a:r>
            <a:r>
              <a:rPr lang="fa-IR" dirty="0"/>
              <a:t>برای </a:t>
            </a:r>
            <a:r>
              <a:rPr lang="fa-IR" dirty="0" smtClean="0"/>
              <a:t>مادر را پیگیری نمایند.</a:t>
            </a:r>
            <a:endParaRPr lang="en-US" dirty="0"/>
          </a:p>
          <a:p>
            <a:pPr marL="0" lvl="0" indent="0" algn="justLow">
              <a:buNone/>
            </a:pP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8"/>
    </mc:Choice>
    <mc:Fallback xmlns="">
      <p:transition spd="slow" advTm="4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"/>
        <a:ea typeface=""/>
        <a:cs typeface="B Yagut"/>
      </a:majorFont>
      <a:minorFont>
        <a:latin typeface="Calibri"/>
        <a:ea typeface=""/>
        <a:cs typeface="B Yagu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5NN7CDR5NKU2-831-1179</_dlc_DocId>
    <_dlc_DocIdUrl xmlns="1047730d-92e1-4018-9084-d932fd3a7f58">
      <Url>http://www.health.gov.ir/hnd/_layouts/DocIdRedir.aspx?ID=5NN7CDR5NKU2-831-1179</Url>
      <Description>5NN7CDR5NKU2-831-1179</Description>
    </_dlc_DocIdUrl>
  </documentManagement>
</p:properties>
</file>

<file path=customXml/itemProps1.xml><?xml version="1.0" encoding="utf-8"?>
<ds:datastoreItem xmlns:ds="http://schemas.openxmlformats.org/officeDocument/2006/customXml" ds:itemID="{ADDE0B65-81A1-4605-84A7-28361E4F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2A79AF-1587-4DAC-B207-8DC6E210D50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098DA4F-A0AA-480D-9FE6-7BA1595DA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676440D-F529-4F5A-8652-1ACCA7BADEDC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12fdc5dc-769e-4543-b10d-fbea3dac4417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047730d-92e1-4018-9084-d932fd3a7f5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1846</Words>
  <Application>Microsoft Office PowerPoint</Application>
  <PresentationFormat>Widescreen</PresentationFormat>
  <Paragraphs>196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 Nazanin</vt:lpstr>
      <vt:lpstr>B Yagut</vt:lpstr>
      <vt:lpstr>Calibri</vt:lpstr>
      <vt:lpstr>Courier New</vt:lpstr>
      <vt:lpstr>Times New Roman</vt:lpstr>
      <vt:lpstr>Office Theme</vt:lpstr>
      <vt:lpstr>آشنایی با روش گرفتن شرح حال زن باردار و ثبت آن در فرم ها و دفاتر مربوطه</vt:lpstr>
      <vt:lpstr> مشخصات سند</vt:lpstr>
      <vt:lpstr> اهداف آموزشی (بخش اول و دوم)</vt:lpstr>
      <vt:lpstr> اهداف آموزشی ادامه ...</vt:lpstr>
      <vt:lpstr>فهرست عناوین (بخش اول): </vt:lpstr>
      <vt:lpstr>فهرست عناوین (بخش اول): </vt:lpstr>
      <vt:lpstr>مقدمه:</vt:lpstr>
      <vt:lpstr>مراقبت های پیش از بارداری</vt:lpstr>
      <vt:lpstr>مراقبت های پیش از بارداری ادامه ...</vt:lpstr>
      <vt:lpstr>مراقبت های پیش از بارداری ادامه ...</vt:lpstr>
      <vt:lpstr>مراقبت های دوران بارداری</vt:lpstr>
      <vt:lpstr>اهمیت مراقبت های دوران بارداری</vt:lpstr>
      <vt:lpstr>تعریف مراقبت های دوران بارداری</vt:lpstr>
      <vt:lpstr>دفعات مراقبت های معمول دوران بارداری</vt:lpstr>
      <vt:lpstr>دفعات مراقبت های معمول دوران بارداری ادامه ...</vt:lpstr>
      <vt:lpstr>نحوه انجام مراقبتهای دوران بارداری </vt:lpstr>
      <vt:lpstr>نحوه انجام مراقبتهای دوران بارداری ادامه ...</vt:lpstr>
      <vt:lpstr>ارزيابی علائم خطر فوری</vt:lpstr>
      <vt:lpstr>تشكيل پرونده و گرفتن شرح حال مادر باردار </vt:lpstr>
      <vt:lpstr>خصوصیات فردی</vt:lpstr>
      <vt:lpstr>خصوصیات فردی ادامه ...</vt:lpstr>
      <vt:lpstr>خصوصیات فردی ادامه ...</vt:lpstr>
      <vt:lpstr>خصوصیات فردی ادامه ...</vt:lpstr>
      <vt:lpstr>وضعیت بارداری فعلی</vt:lpstr>
      <vt:lpstr>وضعیت بارداری فعلی ادامه ...</vt:lpstr>
      <vt:lpstr>وضعیت بارداری فعلی ادامه ...</vt:lpstr>
      <vt:lpstr>سوابق بارداری و زايمان قبلی</vt:lpstr>
      <vt:lpstr>سوابق بارداری و زايمان قبلی ادامه...</vt:lpstr>
      <vt:lpstr>سوابق بارداری و زايمان قبلی ادامه...</vt:lpstr>
      <vt:lpstr>سوابق بارداری و زايمان قبلی ادامه...</vt:lpstr>
      <vt:lpstr>سوابق بارداری و زايمان قبلی ادامه...</vt:lpstr>
      <vt:lpstr> لطفاً نظرات و پیشنهادات خود پیرامون این بسته آموزشی را به آدرس زیر ارسال کنید.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خدمات مادر ایمن</dc:title>
  <dc:creator>Shabnam Emamian</dc:creator>
  <cp:lastModifiedBy>Sima Jalali</cp:lastModifiedBy>
  <cp:revision>266</cp:revision>
  <dcterms:created xsi:type="dcterms:W3CDTF">2020-04-19T07:34:00Z</dcterms:created>
  <dcterms:modified xsi:type="dcterms:W3CDTF">2020-12-06T08:25:57Z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2c02da77-6b08-48a2-9e33-da6240fa87b2</vt:lpwstr>
  </property>
</Properties>
</file>